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 id="2147483677" r:id="rId5"/>
    <p:sldMasterId id="2147483689" r:id="rId6"/>
    <p:sldMasterId id="2147483702" r:id="rId7"/>
    <p:sldMasterId id="2147483720" r:id="rId8"/>
  </p:sldMasterIdLst>
  <p:notesMasterIdLst>
    <p:notesMasterId r:id="rId42"/>
  </p:notesMasterIdLst>
  <p:sldIdLst>
    <p:sldId id="264" r:id="rId9"/>
    <p:sldId id="322" r:id="rId10"/>
    <p:sldId id="266" r:id="rId11"/>
    <p:sldId id="323" r:id="rId12"/>
    <p:sldId id="362" r:id="rId13"/>
    <p:sldId id="324" r:id="rId14"/>
    <p:sldId id="325" r:id="rId15"/>
    <p:sldId id="326" r:id="rId16"/>
    <p:sldId id="330" r:id="rId17"/>
    <p:sldId id="327" r:id="rId18"/>
    <p:sldId id="331" r:id="rId19"/>
    <p:sldId id="329" r:id="rId20"/>
    <p:sldId id="328" r:id="rId21"/>
    <p:sldId id="333" r:id="rId22"/>
    <p:sldId id="334" r:id="rId23"/>
    <p:sldId id="336" r:id="rId24"/>
    <p:sldId id="335" r:id="rId25"/>
    <p:sldId id="338" r:id="rId26"/>
    <p:sldId id="337" r:id="rId27"/>
    <p:sldId id="358" r:id="rId28"/>
    <p:sldId id="340" r:id="rId29"/>
    <p:sldId id="359" r:id="rId30"/>
    <p:sldId id="343" r:id="rId31"/>
    <p:sldId id="342" r:id="rId32"/>
    <p:sldId id="341" r:id="rId33"/>
    <p:sldId id="360" r:id="rId34"/>
    <p:sldId id="346" r:id="rId35"/>
    <p:sldId id="361" r:id="rId36"/>
    <p:sldId id="348" r:id="rId37"/>
    <p:sldId id="349" r:id="rId38"/>
    <p:sldId id="350" r:id="rId39"/>
    <p:sldId id="351" r:id="rId40"/>
    <p:sldId id="352"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E611"/>
    <a:srgbClr val="FFF10B"/>
    <a:srgbClr val="4187BB"/>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85" autoAdjust="0"/>
  </p:normalViewPr>
  <p:slideViewPr>
    <p:cSldViewPr snapToGrid="0" snapToObjects="1">
      <p:cViewPr varScale="1">
        <p:scale>
          <a:sx n="88" d="100"/>
          <a:sy n="88" d="100"/>
        </p:scale>
        <p:origin x="660" y="5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CF087-05BB-45FB-B6A6-129356967176}" type="datetimeFigureOut">
              <a:rPr lang="en-US" smtClean="0"/>
              <a:t>5/16/2015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30045-AEBE-4117-8D8F-8499E1D0AF2B}" type="slidenum">
              <a:rPr lang="en-US" smtClean="0"/>
              <a:t>‹#›</a:t>
            </a:fld>
            <a:endParaRPr lang="en-US"/>
          </a:p>
        </p:txBody>
      </p:sp>
    </p:spTree>
    <p:extLst>
      <p:ext uri="{BB962C8B-B14F-4D97-AF65-F5344CB8AC3E}">
        <p14:creationId xmlns:p14="http://schemas.microsoft.com/office/powerpoint/2010/main" val="1630469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r>
              <a:rPr lang="en-GB" sz="1200" kern="1200" dirty="0" smtClean="0">
                <a:solidFill>
                  <a:schemeClr val="tx1"/>
                </a:solidFill>
                <a:effectLst/>
                <a:latin typeface="Arial" pitchFamily="34" charset="0"/>
                <a:ea typeface="+mn-ea"/>
                <a:cs typeface="+mn-cs"/>
              </a:rPr>
              <a:t>Grant will be modifying the talk w/c 1</a:t>
            </a:r>
            <a:r>
              <a:rPr lang="en-GB" sz="1200" kern="1200" baseline="30000" dirty="0" smtClean="0">
                <a:solidFill>
                  <a:schemeClr val="tx1"/>
                </a:solidFill>
                <a:effectLst/>
                <a:latin typeface="Arial" pitchFamily="34" charset="0"/>
                <a:ea typeface="+mn-ea"/>
                <a:cs typeface="+mn-cs"/>
              </a:rPr>
              <a:t>st</a:t>
            </a:r>
            <a:r>
              <a:rPr lang="en-GB" sz="1200" kern="1200" dirty="0" smtClean="0">
                <a:solidFill>
                  <a:schemeClr val="tx1"/>
                </a:solidFill>
                <a:effectLst/>
                <a:latin typeface="Arial" pitchFamily="34" charset="0"/>
                <a:ea typeface="+mn-ea"/>
                <a:cs typeface="+mn-cs"/>
              </a:rPr>
              <a:t> September to shorten and refocus</a:t>
            </a:r>
            <a:endParaRPr lang="en-US" sz="1200" kern="1200" dirty="0" smtClean="0">
              <a:solidFill>
                <a:schemeClr val="tx1"/>
              </a:solidFill>
              <a:effectLst/>
              <a:latin typeface="Arial" pitchFamily="34" charset="0"/>
              <a:ea typeface="+mn-ea"/>
              <a:cs typeface="+mn-cs"/>
            </a:endParaRPr>
          </a:p>
          <a:p>
            <a:pPr lvl="0"/>
            <a:r>
              <a:rPr lang="en-GB" sz="1200" kern="1200" dirty="0" smtClean="0">
                <a:solidFill>
                  <a:schemeClr val="tx1"/>
                </a:solidFill>
                <a:effectLst/>
                <a:latin typeface="Arial" pitchFamily="34" charset="0"/>
                <a:ea typeface="+mn-ea"/>
                <a:cs typeface="+mn-cs"/>
              </a:rPr>
              <a:t>50:50 ratio of content on CI and release management</a:t>
            </a:r>
            <a:endParaRPr lang="en-US" sz="1200" kern="1200" dirty="0" smtClean="0">
              <a:solidFill>
                <a:schemeClr val="tx1"/>
              </a:solidFill>
              <a:effectLst/>
              <a:latin typeface="Arial" pitchFamily="34" charset="0"/>
              <a:ea typeface="+mn-ea"/>
              <a:cs typeface="+mn-cs"/>
            </a:endParaRPr>
          </a:p>
          <a:p>
            <a:pPr lvl="0"/>
            <a:r>
              <a:rPr lang="en-GB" sz="1200" kern="1200" dirty="0" smtClean="0">
                <a:solidFill>
                  <a:schemeClr val="tx1"/>
                </a:solidFill>
                <a:effectLst/>
                <a:latin typeface="Arial" pitchFamily="34" charset="0"/>
                <a:ea typeface="+mn-ea"/>
                <a:cs typeface="+mn-cs"/>
              </a:rPr>
              <a:t>Make it clearer that CI is the natural next step on from version control</a:t>
            </a:r>
            <a:endParaRPr lang="en-US" sz="1200" kern="1200" dirty="0" smtClean="0">
              <a:solidFill>
                <a:schemeClr val="tx1"/>
              </a:solidFill>
              <a:effectLst/>
              <a:latin typeface="Arial" pitchFamily="34" charset="0"/>
              <a:ea typeface="+mn-ea"/>
              <a:cs typeface="+mn-cs"/>
            </a:endParaRPr>
          </a:p>
          <a:p>
            <a:pPr lvl="1"/>
            <a:r>
              <a:rPr lang="en-GB" sz="1200" kern="1200" dirty="0" smtClean="0">
                <a:solidFill>
                  <a:schemeClr val="tx1"/>
                </a:solidFill>
                <a:effectLst/>
                <a:latin typeface="Arial" pitchFamily="34" charset="0"/>
                <a:ea typeface="+mn-ea"/>
                <a:cs typeface="+mn-cs"/>
              </a:rPr>
              <a:t>Go into more detail on CI as a process</a:t>
            </a:r>
            <a:endParaRPr lang="en-US" sz="1200" kern="1200" dirty="0" smtClean="0">
              <a:solidFill>
                <a:schemeClr val="tx1"/>
              </a:solidFill>
              <a:effectLst/>
              <a:latin typeface="Arial" pitchFamily="34" charset="0"/>
              <a:ea typeface="+mn-ea"/>
              <a:cs typeface="+mn-cs"/>
            </a:endParaRPr>
          </a:p>
          <a:p>
            <a:pPr lvl="0"/>
            <a:r>
              <a:rPr lang="en-GB" sz="1200" kern="1200" dirty="0" smtClean="0">
                <a:solidFill>
                  <a:schemeClr val="tx1"/>
                </a:solidFill>
                <a:effectLst/>
                <a:latin typeface="Arial" pitchFamily="34" charset="0"/>
                <a:ea typeface="+mn-ea"/>
                <a:cs typeface="+mn-cs"/>
              </a:rPr>
              <a:t>Cut out demo on version control as an entity</a:t>
            </a:r>
            <a:endParaRPr lang="en-US" sz="1200" kern="1200" dirty="0" smtClean="0">
              <a:solidFill>
                <a:schemeClr val="tx1"/>
              </a:solidFill>
              <a:effectLst/>
              <a:latin typeface="Arial" pitchFamily="34" charset="0"/>
              <a:ea typeface="+mn-ea"/>
              <a:cs typeface="+mn-cs"/>
            </a:endParaRPr>
          </a:p>
          <a:p>
            <a:pPr lvl="0"/>
            <a:r>
              <a:rPr lang="en-GB" sz="1200" kern="1200" dirty="0" smtClean="0">
                <a:solidFill>
                  <a:schemeClr val="tx1"/>
                </a:solidFill>
                <a:effectLst/>
                <a:latin typeface="Arial" pitchFamily="34" charset="0"/>
                <a:ea typeface="+mn-ea"/>
                <a:cs typeface="+mn-cs"/>
              </a:rPr>
              <a:t>Reduce rollback and recovery slides to one slide</a:t>
            </a:r>
            <a:endParaRPr lang="en-US" sz="1200" kern="1200" dirty="0" smtClean="0">
              <a:solidFill>
                <a:schemeClr val="tx1"/>
              </a:solidFill>
              <a:effectLst/>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D967BA51-0EB4-4220-BB57-0E06A05A64BC}" type="slidenum">
              <a:rPr lang="en-GB" smtClean="0"/>
              <a:pPr/>
              <a:t>1</a:t>
            </a:fld>
            <a:endParaRPr lang="en-GB" dirty="0"/>
          </a:p>
        </p:txBody>
      </p:sp>
    </p:spTree>
    <p:extLst>
      <p:ext uri="{BB962C8B-B14F-4D97-AF65-F5344CB8AC3E}">
        <p14:creationId xmlns:p14="http://schemas.microsoft.com/office/powerpoint/2010/main" val="2546834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have four tasks on our whiteboard. We’ll add a column to our table first.</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18</a:t>
            </a:fld>
            <a:endParaRPr lang="en-US"/>
          </a:p>
        </p:txBody>
      </p:sp>
    </p:spTree>
    <p:extLst>
      <p:ext uri="{BB962C8B-B14F-4D97-AF65-F5344CB8AC3E}">
        <p14:creationId xmlns:p14="http://schemas.microsoft.com/office/powerpoint/2010/main" val="120221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have four tasks on our whiteboard. We’ll add a column to our table first.</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20</a:t>
            </a:fld>
            <a:endParaRPr lang="en-US"/>
          </a:p>
        </p:txBody>
      </p:sp>
    </p:spTree>
    <p:extLst>
      <p:ext uri="{BB962C8B-B14F-4D97-AF65-F5344CB8AC3E}">
        <p14:creationId xmlns:p14="http://schemas.microsoft.com/office/powerpoint/2010/main" val="1202215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have four tasks on our whiteboard. We’ll add a column to our table first.</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22</a:t>
            </a:fld>
            <a:endParaRPr lang="en-US"/>
          </a:p>
        </p:txBody>
      </p:sp>
    </p:spTree>
    <p:extLst>
      <p:ext uri="{BB962C8B-B14F-4D97-AF65-F5344CB8AC3E}">
        <p14:creationId xmlns:p14="http://schemas.microsoft.com/office/powerpoint/2010/main" val="1202215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1">
              <a:buFont typeface="Courier New" panose="02070309020205020404" pitchFamily="49" charset="0"/>
              <a:buChar char="o"/>
            </a:pPr>
            <a:r>
              <a:rPr lang="en-US" dirty="0" smtClean="0"/>
              <a:t>Send in bad data in a test</a:t>
            </a:r>
          </a:p>
          <a:p>
            <a:pPr lvl="1">
              <a:buFont typeface="Courier New" panose="02070309020205020404" pitchFamily="49" charset="0"/>
              <a:buChar char="o"/>
            </a:pPr>
            <a:r>
              <a:rPr lang="en-US" dirty="0" smtClean="0"/>
              <a:t>Update our procedure with error handling</a:t>
            </a:r>
          </a:p>
          <a:p>
            <a:pPr lvl="1">
              <a:buFont typeface="Courier New" panose="02070309020205020404" pitchFamily="49" charset="0"/>
              <a:buChar char="o"/>
            </a:pPr>
            <a:r>
              <a:rPr lang="en-US" dirty="0" smtClean="0"/>
              <a:t>Include a new test to catch the exception</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24</a:t>
            </a:fld>
            <a:endParaRPr lang="en-US"/>
          </a:p>
        </p:txBody>
      </p:sp>
    </p:spTree>
    <p:extLst>
      <p:ext uri="{BB962C8B-B14F-4D97-AF65-F5344CB8AC3E}">
        <p14:creationId xmlns:p14="http://schemas.microsoft.com/office/powerpoint/2010/main" val="65422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have four tasks on our whiteboard. We’ll add a column to our table first.</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26</a:t>
            </a:fld>
            <a:endParaRPr lang="en-US"/>
          </a:p>
        </p:txBody>
      </p:sp>
    </p:spTree>
    <p:extLst>
      <p:ext uri="{BB962C8B-B14F-4D97-AF65-F5344CB8AC3E}">
        <p14:creationId xmlns:p14="http://schemas.microsoft.com/office/powerpoint/2010/main" val="1202215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have four tasks on our whiteboard. We’ll add a column to our table first.</a:t>
            </a:r>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28</a:t>
            </a:fld>
            <a:endParaRPr lang="en-US"/>
          </a:p>
        </p:txBody>
      </p:sp>
    </p:spTree>
    <p:extLst>
      <p:ext uri="{BB962C8B-B14F-4D97-AF65-F5344CB8AC3E}">
        <p14:creationId xmlns:p14="http://schemas.microsoft.com/office/powerpoint/2010/main" val="1202215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 thought</a:t>
            </a:r>
            <a:r>
              <a:rPr lang="en-GB" baseline="0" dirty="0" smtClean="0"/>
              <a:t> it might be helpful early on to establish what it’s useful to test as a quick recap. What do you think?</a:t>
            </a:r>
            <a:endParaRPr lang="en-GB" dirty="0" smtClean="0"/>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29</a:t>
            </a:fld>
            <a:endParaRPr lang="en-US"/>
          </a:p>
        </p:txBody>
      </p:sp>
    </p:spTree>
    <p:extLst>
      <p:ext uri="{BB962C8B-B14F-4D97-AF65-F5344CB8AC3E}">
        <p14:creationId xmlns:p14="http://schemas.microsoft.com/office/powerpoint/2010/main" val="1919329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D30045-AEBE-4117-8D8F-8499E1D0AF2B}" type="slidenum">
              <a:rPr lang="en-US" smtClean="0"/>
              <a:t>31</a:t>
            </a:fld>
            <a:endParaRPr lang="en-US"/>
          </a:p>
        </p:txBody>
      </p:sp>
    </p:spTree>
    <p:extLst>
      <p:ext uri="{BB962C8B-B14F-4D97-AF65-F5344CB8AC3E}">
        <p14:creationId xmlns:p14="http://schemas.microsoft.com/office/powerpoint/2010/main" val="2267313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7BA51-0EB4-4220-BB57-0E06A05A64BC}"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36572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GB" dirty="0" smtClean="0"/>
          </a:p>
        </p:txBody>
      </p:sp>
      <p:sp>
        <p:nvSpPr>
          <p:cNvPr id="4" name="Slide Number Placeholder 3"/>
          <p:cNvSpPr>
            <a:spLocks noGrp="1"/>
          </p:cNvSpPr>
          <p:nvPr>
            <p:ph type="sldNum" sz="quarter" idx="10"/>
          </p:nvPr>
        </p:nvSpPr>
        <p:spPr/>
        <p:txBody>
          <a:bodyPr/>
          <a:lstStyle/>
          <a:p>
            <a:fld id="{59FE0556-36F6-B243-8FCD-1683CAD586D9}" type="slidenum">
              <a:rPr lang="en-US" smtClean="0"/>
              <a:t>5</a:t>
            </a:fld>
            <a:endParaRPr lang="en-US" dirty="0"/>
          </a:p>
        </p:txBody>
      </p:sp>
    </p:spTree>
    <p:extLst>
      <p:ext uri="{BB962C8B-B14F-4D97-AF65-F5344CB8AC3E}">
        <p14:creationId xmlns:p14="http://schemas.microsoft.com/office/powerpoint/2010/main" val="217118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smtClean="0"/>
              <a:t>We use this slide in the</a:t>
            </a:r>
            <a:r>
              <a:rPr lang="en-GB" baseline="0" dirty="0" smtClean="0"/>
              <a:t> Build a Pipeline talk at the very end to touch on the range of tests that you can cover in a pipeline. Perhaps we could reuse here to give further emphasis? I’ve added some animation in case you’d like to build up the pipeline and types of tests step by step on the slide.  I see the terms used for the tests and environments here aren’t consistent with the ones you mention in your Testing in the Pipeline slide (hidden for now below). Should we update this slide here to reflect the terms you use in your Testing in the Pipeline slide? I think your pipeline slide with the arrow also works very nicely though – so just let me know which you prefer to use (or both!).</a:t>
            </a:r>
            <a:endParaRPr lang="en-GB" dirty="0"/>
          </a:p>
        </p:txBody>
      </p:sp>
      <p:sp>
        <p:nvSpPr>
          <p:cNvPr id="4" name="Slide Number Placeholder 3"/>
          <p:cNvSpPr>
            <a:spLocks noGrp="1"/>
          </p:cNvSpPr>
          <p:nvPr>
            <p:ph type="sldNum" sz="quarter" idx="10"/>
          </p:nvPr>
        </p:nvSpPr>
        <p:spPr/>
        <p:txBody>
          <a:bodyPr/>
          <a:lstStyle/>
          <a:p>
            <a:fld id="{23D30045-AEBE-4117-8D8F-8499E1D0AF2B}" type="slidenum">
              <a:rPr lang="en-US" smtClean="0"/>
              <a:t>8</a:t>
            </a:fld>
            <a:endParaRPr lang="en-US"/>
          </a:p>
        </p:txBody>
      </p:sp>
    </p:spTree>
    <p:extLst>
      <p:ext uri="{BB962C8B-B14F-4D97-AF65-F5344CB8AC3E}">
        <p14:creationId xmlns:p14="http://schemas.microsoft.com/office/powerpoint/2010/main" val="76065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a:t>
            </a:r>
            <a:r>
              <a:rPr lang="en-US" baseline="0" dirty="0" smtClean="0"/>
              <a:t> that the cost of bugs rises. We know this. The earlier we find issues, the better. We can see from this survey that the cost of bugs rises dramatically as we get closer to the client.</a:t>
            </a:r>
            <a:endParaRPr lang="en-US" dirty="0" smtClean="0"/>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9</a:t>
            </a:fld>
            <a:endParaRPr lang="en-US"/>
          </a:p>
        </p:txBody>
      </p:sp>
    </p:spTree>
    <p:extLst>
      <p:ext uri="{BB962C8B-B14F-4D97-AF65-F5344CB8AC3E}">
        <p14:creationId xmlns:p14="http://schemas.microsoft.com/office/powerpoint/2010/main" val="49975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 found this post and thought it</a:t>
            </a:r>
            <a:r>
              <a:rPr lang="en-US" baseline="0" dirty="0" smtClean="0"/>
              <a:t> might make quite a nice summary slide from a testers’ perspective of why it’s important to fix bugs early – especially with the potential for a snowball effect if unfixed bugs just camouflage other bugs. What do you think?</a:t>
            </a:r>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10</a:t>
            </a:fld>
            <a:endParaRPr lang="en-US"/>
          </a:p>
        </p:txBody>
      </p:sp>
    </p:spTree>
    <p:extLst>
      <p:ext uri="{BB962C8B-B14F-4D97-AF65-F5344CB8AC3E}">
        <p14:creationId xmlns:p14="http://schemas.microsoft.com/office/powerpoint/2010/main" val="1305988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 thought</a:t>
            </a:r>
            <a:r>
              <a:rPr lang="en-GB" baseline="0" dirty="0" smtClean="0"/>
              <a:t> it might be helpful early on to establish what it’s useful to test as a quick recap. What do you think?</a:t>
            </a:r>
            <a:endParaRPr lang="en-GB" dirty="0" smtClean="0"/>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11</a:t>
            </a:fld>
            <a:endParaRPr lang="en-US"/>
          </a:p>
        </p:txBody>
      </p:sp>
    </p:spTree>
    <p:extLst>
      <p:ext uri="{BB962C8B-B14F-4D97-AF65-F5344CB8AC3E}">
        <p14:creationId xmlns:p14="http://schemas.microsoft.com/office/powerpoint/2010/main" val="191932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Introduce the framework. Give URL, support,</a:t>
            </a:r>
            <a:r>
              <a:rPr lang="en-US" baseline="0" dirty="0" smtClean="0"/>
              <a:t> this is free.</a:t>
            </a:r>
          </a:p>
          <a:p>
            <a:endParaRPr lang="en-US" baseline="0" dirty="0" smtClean="0"/>
          </a:p>
          <a:p>
            <a:r>
              <a:rPr lang="en-US" baseline="0" dirty="0" smtClean="0"/>
              <a:t>Steve, I’ve added in some extras here – don’t know if that’s useful or if you agree. I found the info in this article: https://</a:t>
            </a:r>
            <a:r>
              <a:rPr lang="en-US" baseline="0" dirty="0" err="1" smtClean="0"/>
              <a:t>www.simple-talk.com</a:t>
            </a:r>
            <a:r>
              <a:rPr lang="en-US" baseline="0" dirty="0" smtClean="0"/>
              <a:t>/</a:t>
            </a:r>
            <a:r>
              <a:rPr lang="en-US" baseline="0" dirty="0" err="1" smtClean="0"/>
              <a:t>sql</a:t>
            </a:r>
            <a:r>
              <a:rPr lang="en-US" baseline="0" dirty="0" smtClean="0"/>
              <a:t>/t-</a:t>
            </a:r>
            <a:r>
              <a:rPr lang="en-US" baseline="0" dirty="0" err="1" smtClean="0"/>
              <a:t>sql</a:t>
            </a:r>
            <a:r>
              <a:rPr lang="en-US" baseline="0" dirty="0" smtClean="0"/>
              <a:t>-programming/test-driven-database-development-%E2%80%93-why-tsqlt/ </a:t>
            </a:r>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15</a:t>
            </a:fld>
            <a:endParaRPr lang="en-US"/>
          </a:p>
        </p:txBody>
      </p:sp>
    </p:spTree>
    <p:extLst>
      <p:ext uri="{BB962C8B-B14F-4D97-AF65-F5344CB8AC3E}">
        <p14:creationId xmlns:p14="http://schemas.microsoft.com/office/powerpoint/2010/main" val="413927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Needs a new name, but</a:t>
            </a:r>
            <a:r>
              <a:rPr lang="en-US" baseline="0" dirty="0" smtClean="0"/>
              <a:t> this is where we talk about our demo app slightly (or code). Give a first requirement we need to do.</a:t>
            </a:r>
            <a:endParaRPr lang="en-US" dirty="0" smtClean="0"/>
          </a:p>
          <a:p>
            <a:endParaRPr lang="en-US" dirty="0"/>
          </a:p>
        </p:txBody>
      </p:sp>
      <p:sp>
        <p:nvSpPr>
          <p:cNvPr id="4" name="Slide Number Placeholder 3"/>
          <p:cNvSpPr>
            <a:spLocks noGrp="1"/>
          </p:cNvSpPr>
          <p:nvPr>
            <p:ph type="sldNum" sz="quarter" idx="10"/>
          </p:nvPr>
        </p:nvSpPr>
        <p:spPr/>
        <p:txBody>
          <a:bodyPr/>
          <a:lstStyle/>
          <a:p>
            <a:fld id="{23D30045-AEBE-4117-8D8F-8499E1D0AF2B}" type="slidenum">
              <a:rPr lang="en-US" smtClean="0"/>
              <a:t>17</a:t>
            </a:fld>
            <a:endParaRPr lang="en-US"/>
          </a:p>
        </p:txBody>
      </p:sp>
    </p:spTree>
    <p:extLst>
      <p:ext uri="{BB962C8B-B14F-4D97-AF65-F5344CB8AC3E}">
        <p14:creationId xmlns:p14="http://schemas.microsoft.com/office/powerpoint/2010/main" val="1089812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309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en-US" smtClean="0"/>
              <a:t>Click to edit Master title style</a:t>
            </a:r>
            <a:endParaRPr lang="de-DE" dirty="0"/>
          </a:p>
        </p:txBody>
      </p:sp>
      <p:sp>
        <p:nvSpPr>
          <p:cNvPr id="3" name="Inhaltsplatzhalter 2"/>
          <p:cNvSpPr>
            <a:spLocks noGrp="1"/>
          </p:cNvSpPr>
          <p:nvPr>
            <p:ph sz="half" idx="1"/>
          </p:nvPr>
        </p:nvSpPr>
        <p:spPr>
          <a:xfrm>
            <a:off x="628650" y="1369221"/>
            <a:ext cx="3886200" cy="29529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29150" y="1369221"/>
            <a:ext cx="3886200" cy="29529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5267251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29841" y="273844"/>
            <a:ext cx="7886700" cy="994172"/>
          </a:xfrm>
        </p:spPr>
        <p:txBody>
          <a:bodyPr/>
          <a:lstStyle>
            <a:lvl1pPr>
              <a:defRPr>
                <a:solidFill>
                  <a:srgbClr val="9AAC46"/>
                </a:solidFill>
              </a:defRPr>
            </a:lvl1pPr>
          </a:lstStyle>
          <a:p>
            <a:r>
              <a:rPr lang="en-US" smtClean="0"/>
              <a:t>Click to edit Master title style</a:t>
            </a:r>
            <a:endParaRPr lang="de-DE" dirty="0"/>
          </a:p>
        </p:txBody>
      </p:sp>
      <p:sp>
        <p:nvSpPr>
          <p:cNvPr id="3" name="Textplatzhalter 2"/>
          <p:cNvSpPr>
            <a:spLocks noGrp="1"/>
          </p:cNvSpPr>
          <p:nvPr>
            <p:ph type="body" idx="1"/>
          </p:nvPr>
        </p:nvSpPr>
        <p:spPr>
          <a:xfrm>
            <a:off x="629842" y="1260872"/>
            <a:ext cx="3868340" cy="617934"/>
          </a:xfrm>
        </p:spPr>
        <p:txBody>
          <a:bodyPr anchor="b"/>
          <a:lstStyle>
            <a:lvl1pPr marL="0" indent="0">
              <a:buNone/>
              <a:defRPr sz="1800" b="1"/>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smtClean="0"/>
              <a:t>Click to edit Master text styles</a:t>
            </a:r>
          </a:p>
        </p:txBody>
      </p:sp>
      <p:sp>
        <p:nvSpPr>
          <p:cNvPr id="4" name="Inhaltsplatzhalter 3"/>
          <p:cNvSpPr>
            <a:spLocks noGrp="1"/>
          </p:cNvSpPr>
          <p:nvPr>
            <p:ph sz="half" idx="2"/>
          </p:nvPr>
        </p:nvSpPr>
        <p:spPr>
          <a:xfrm>
            <a:off x="629842" y="1878809"/>
            <a:ext cx="3868340" cy="2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29152" y="1260872"/>
            <a:ext cx="3887391" cy="617934"/>
          </a:xfrm>
        </p:spPr>
        <p:txBody>
          <a:bodyPr anchor="b"/>
          <a:lstStyle>
            <a:lvl1pPr marL="0" indent="0">
              <a:buNone/>
              <a:defRPr sz="1800" b="1"/>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smtClean="0"/>
              <a:t>Click to edit Master text styles</a:t>
            </a:r>
          </a:p>
        </p:txBody>
      </p:sp>
      <p:sp>
        <p:nvSpPr>
          <p:cNvPr id="6" name="Inhaltsplatzhalter 5"/>
          <p:cNvSpPr>
            <a:spLocks noGrp="1"/>
          </p:cNvSpPr>
          <p:nvPr>
            <p:ph sz="quarter" idx="4"/>
          </p:nvPr>
        </p:nvSpPr>
        <p:spPr>
          <a:xfrm>
            <a:off x="4629152" y="1878809"/>
            <a:ext cx="3887391" cy="2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3594506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en-US" smtClean="0"/>
              <a:t>Click to edit Master title style</a:t>
            </a:r>
            <a:endParaRPr lang="de-DE" dirty="0"/>
          </a:p>
        </p:txBody>
      </p:sp>
    </p:spTree>
    <p:extLst>
      <p:ext uri="{BB962C8B-B14F-4D97-AF65-F5344CB8AC3E}">
        <p14:creationId xmlns:p14="http://schemas.microsoft.com/office/powerpoint/2010/main" val="94503484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342900"/>
            <a:ext cx="2949178" cy="1200150"/>
          </a:xfrm>
        </p:spPr>
        <p:txBody>
          <a:bodyPr anchor="b"/>
          <a:lstStyle>
            <a:lvl1pPr>
              <a:defRPr sz="2400">
                <a:solidFill>
                  <a:srgbClr val="9AAC46"/>
                </a:solidFill>
              </a:defRPr>
            </a:lvl1pPr>
          </a:lstStyle>
          <a:p>
            <a:r>
              <a:rPr lang="en-US" smtClean="0"/>
              <a:t>Click to edit Master title style</a:t>
            </a:r>
            <a:endParaRPr lang="de-DE" dirty="0"/>
          </a:p>
        </p:txBody>
      </p:sp>
      <p:sp>
        <p:nvSpPr>
          <p:cNvPr id="3" name="Inhaltsplatzhalter 2"/>
          <p:cNvSpPr>
            <a:spLocks noGrp="1"/>
          </p:cNvSpPr>
          <p:nvPr>
            <p:ph idx="1"/>
          </p:nvPr>
        </p:nvSpPr>
        <p:spPr>
          <a:xfrm>
            <a:off x="3887391" y="740569"/>
            <a:ext cx="4629150" cy="354169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629841" y="1543053"/>
            <a:ext cx="2949178" cy="2769905"/>
          </a:xfrm>
        </p:spPr>
        <p:txBody>
          <a:bodyPr/>
          <a:lstStyle>
            <a:lvl1pPr marL="0" indent="0">
              <a:buNone/>
              <a:defRPr sz="1200"/>
            </a:lvl1pPr>
            <a:lvl2pPr marL="342884" indent="0">
              <a:buNone/>
              <a:defRPr sz="1100"/>
            </a:lvl2pPr>
            <a:lvl3pPr marL="685766" indent="0">
              <a:buNone/>
              <a:defRPr sz="900"/>
            </a:lvl3pPr>
            <a:lvl4pPr marL="1028649" indent="0">
              <a:buNone/>
              <a:defRPr sz="800"/>
            </a:lvl4pPr>
            <a:lvl5pPr marL="1371532" indent="0">
              <a:buNone/>
              <a:defRPr sz="800"/>
            </a:lvl5pPr>
            <a:lvl6pPr marL="1714415" indent="0">
              <a:buNone/>
              <a:defRPr sz="800"/>
            </a:lvl6pPr>
            <a:lvl7pPr marL="2057297" indent="0">
              <a:buNone/>
              <a:defRPr sz="800"/>
            </a:lvl7pPr>
            <a:lvl8pPr marL="2400180" indent="0">
              <a:buNone/>
              <a:defRPr sz="800"/>
            </a:lvl8pPr>
            <a:lvl9pPr marL="2743064" indent="0">
              <a:buNone/>
              <a:defRPr sz="800"/>
            </a:lvl9pPr>
          </a:lstStyle>
          <a:p>
            <a:pPr lvl="0"/>
            <a:r>
              <a:rPr lang="en-US" smtClean="0"/>
              <a:t>Click to edit Master text styles</a:t>
            </a:r>
          </a:p>
        </p:txBody>
      </p:sp>
    </p:spTree>
    <p:extLst>
      <p:ext uri="{BB962C8B-B14F-4D97-AF65-F5344CB8AC3E}">
        <p14:creationId xmlns:p14="http://schemas.microsoft.com/office/powerpoint/2010/main" val="1882435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342900"/>
            <a:ext cx="2949178" cy="1200150"/>
          </a:xfrm>
        </p:spPr>
        <p:txBody>
          <a:bodyPr anchor="b"/>
          <a:lstStyle>
            <a:lvl1pPr>
              <a:defRPr sz="2400">
                <a:solidFill>
                  <a:srgbClr val="9AAC46"/>
                </a:solidFill>
              </a:defRPr>
            </a:lvl1pPr>
          </a:lstStyle>
          <a:p>
            <a:r>
              <a:rPr lang="en-US" smtClean="0"/>
              <a:t>Click to edit Master title style</a:t>
            </a:r>
            <a:endParaRPr lang="de-DE" dirty="0"/>
          </a:p>
        </p:txBody>
      </p:sp>
      <p:sp>
        <p:nvSpPr>
          <p:cNvPr id="3" name="Bildplatzhalter 2"/>
          <p:cNvSpPr>
            <a:spLocks noGrp="1"/>
          </p:cNvSpPr>
          <p:nvPr>
            <p:ph type="pic" idx="1"/>
          </p:nvPr>
        </p:nvSpPr>
        <p:spPr>
          <a:xfrm>
            <a:off x="3887391" y="740570"/>
            <a:ext cx="4629150" cy="3501822"/>
          </a:xfrm>
        </p:spPr>
        <p:txBody>
          <a:bodyPr/>
          <a:lstStyle>
            <a:lvl1pPr marL="0" indent="0">
              <a:buNone/>
              <a:defRPr sz="2400"/>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smtClean="0"/>
              <a:t>Click icon to add picture</a:t>
            </a:r>
            <a:endParaRPr lang="de-DE"/>
          </a:p>
        </p:txBody>
      </p:sp>
      <p:sp>
        <p:nvSpPr>
          <p:cNvPr id="4" name="Textplatzhalter 3"/>
          <p:cNvSpPr>
            <a:spLocks noGrp="1"/>
          </p:cNvSpPr>
          <p:nvPr>
            <p:ph type="body" sz="half" idx="2"/>
          </p:nvPr>
        </p:nvSpPr>
        <p:spPr>
          <a:xfrm>
            <a:off x="629841" y="1543050"/>
            <a:ext cx="2949178" cy="2738722"/>
          </a:xfrm>
        </p:spPr>
        <p:txBody>
          <a:bodyPr/>
          <a:lstStyle>
            <a:lvl1pPr marL="0" indent="0">
              <a:buNone/>
              <a:defRPr sz="1200"/>
            </a:lvl1pPr>
            <a:lvl2pPr marL="342884" indent="0">
              <a:buNone/>
              <a:defRPr sz="1100"/>
            </a:lvl2pPr>
            <a:lvl3pPr marL="685766" indent="0">
              <a:buNone/>
              <a:defRPr sz="900"/>
            </a:lvl3pPr>
            <a:lvl4pPr marL="1028649" indent="0">
              <a:buNone/>
              <a:defRPr sz="800"/>
            </a:lvl4pPr>
            <a:lvl5pPr marL="1371532" indent="0">
              <a:buNone/>
              <a:defRPr sz="800"/>
            </a:lvl5pPr>
            <a:lvl6pPr marL="1714415" indent="0">
              <a:buNone/>
              <a:defRPr sz="800"/>
            </a:lvl6pPr>
            <a:lvl7pPr marL="2057297" indent="0">
              <a:buNone/>
              <a:defRPr sz="800"/>
            </a:lvl7pPr>
            <a:lvl8pPr marL="2400180" indent="0">
              <a:buNone/>
              <a:defRPr sz="800"/>
            </a:lvl8pPr>
            <a:lvl9pPr marL="2743064" indent="0">
              <a:buNone/>
              <a:defRPr sz="800"/>
            </a:lvl9pPr>
          </a:lstStyle>
          <a:p>
            <a:pPr lvl="0"/>
            <a:r>
              <a:rPr lang="en-US" smtClean="0"/>
              <a:t>Click to edit Master text styles</a:t>
            </a:r>
          </a:p>
        </p:txBody>
      </p:sp>
    </p:spTree>
    <p:extLst>
      <p:ext uri="{BB962C8B-B14F-4D97-AF65-F5344CB8AC3E}">
        <p14:creationId xmlns:p14="http://schemas.microsoft.com/office/powerpoint/2010/main" val="163628956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505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en-US" smtClean="0"/>
              <a:t>Click to edit Master title style</a:t>
            </a:r>
            <a:endParaRPr lang="de-DE" dirty="0"/>
          </a:p>
        </p:txBody>
      </p:sp>
      <p:sp>
        <p:nvSpPr>
          <p:cNvPr id="3" name="Vertikaler Textplatzhalter 2"/>
          <p:cNvSpPr>
            <a:spLocks noGrp="1"/>
          </p:cNvSpPr>
          <p:nvPr>
            <p:ph type="body" orient="vert" idx="1"/>
          </p:nvPr>
        </p:nvSpPr>
        <p:spPr>
          <a:xfrm>
            <a:off x="628650" y="1369219"/>
            <a:ext cx="7886700" cy="29050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5001059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43676" y="273846"/>
            <a:ext cx="1971675" cy="3992471"/>
          </a:xfrm>
        </p:spPr>
        <p:txBody>
          <a:bodyPr vert="eaVert"/>
          <a:lstStyle>
            <a:lvl1pPr>
              <a:defRPr>
                <a:solidFill>
                  <a:srgbClr val="9AAC46"/>
                </a:solidFill>
              </a:defRPr>
            </a:lvl1pPr>
          </a:lstStyle>
          <a:p>
            <a:r>
              <a:rPr lang="en-US" smtClean="0"/>
              <a:t>Click to edit Master title style</a:t>
            </a:r>
            <a:endParaRPr lang="de-DE" dirty="0"/>
          </a:p>
        </p:txBody>
      </p:sp>
      <p:sp>
        <p:nvSpPr>
          <p:cNvPr id="3" name="Vertikaler Textplatzhalter 2"/>
          <p:cNvSpPr>
            <a:spLocks noGrp="1"/>
          </p:cNvSpPr>
          <p:nvPr>
            <p:ph type="body" orient="vert" idx="1"/>
          </p:nvPr>
        </p:nvSpPr>
        <p:spPr>
          <a:xfrm>
            <a:off x="628652" y="273846"/>
            <a:ext cx="5800725" cy="39924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82867720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841772"/>
            <a:ext cx="6858000" cy="1790700"/>
          </a:xfrm>
        </p:spPr>
        <p:txBody>
          <a:bodyPr anchor="b"/>
          <a:lstStyle>
            <a:lvl1pPr algn="ctr">
              <a:defRPr sz="4500">
                <a:solidFill>
                  <a:srgbClr val="9AAC46"/>
                </a:solidFill>
                <a:latin typeface="+mj-lt"/>
              </a:defRPr>
            </a:lvl1pPr>
          </a:lstStyle>
          <a:p>
            <a:r>
              <a:rPr lang="de-DE" smtClean="0"/>
              <a:t>Titelmasterformat durch Klicken bearbeiten</a:t>
            </a:r>
            <a:endParaRPr lang="de-DE" dirty="0"/>
          </a:p>
        </p:txBody>
      </p:sp>
      <p:sp>
        <p:nvSpPr>
          <p:cNvPr id="3" name="Untertitel 2"/>
          <p:cNvSpPr>
            <a:spLocks noGrp="1"/>
          </p:cNvSpPr>
          <p:nvPr>
            <p:ph type="subTitle" idx="1"/>
          </p:nvPr>
        </p:nvSpPr>
        <p:spPr>
          <a:xfrm>
            <a:off x="1143000" y="2701528"/>
            <a:ext cx="6858000" cy="150896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1079715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smtClean="0"/>
              <a:t>Titelmasterformat durch Klicken bearbeiten</a:t>
            </a:r>
            <a:endParaRPr lang="de-DE" dirty="0"/>
          </a:p>
        </p:txBody>
      </p:sp>
      <p:sp>
        <p:nvSpPr>
          <p:cNvPr id="3" name="Inhaltsplatzhalter 2"/>
          <p:cNvSpPr>
            <a:spLocks noGrp="1"/>
          </p:cNvSpPr>
          <p:nvPr>
            <p:ph idx="1"/>
          </p:nvPr>
        </p:nvSpPr>
        <p:spPr>
          <a:xfrm>
            <a:off x="628650" y="1369219"/>
            <a:ext cx="7886700" cy="29927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15191530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47205" y="2355168"/>
            <a:ext cx="4282265" cy="1552298"/>
          </a:xfrm>
          <a:prstGeom prst="rect">
            <a:avLst/>
          </a:prstGeom>
        </p:spPr>
        <p:txBody>
          <a:bodyPr lIns="68580" tIns="34290" rIns="68580" bIns="34290"/>
          <a:lstStyle>
            <a:lvl1pPr>
              <a:defRPr>
                <a:solidFill>
                  <a:schemeClr val="tx1">
                    <a:lumMod val="65000"/>
                    <a:lumOff val="35000"/>
                  </a:schemeClr>
                </a:solidFill>
              </a:defRPr>
            </a:lvl1pPr>
          </a:lstStyle>
          <a:p>
            <a:r>
              <a:rPr lang="de-DE" dirty="0" smtClean="0"/>
              <a:t>Beispieltitel</a:t>
            </a:r>
            <a:endParaRPr lang="de-DE" dirty="0"/>
          </a:p>
        </p:txBody>
      </p:sp>
    </p:spTree>
    <p:extLst>
      <p:ext uri="{BB962C8B-B14F-4D97-AF65-F5344CB8AC3E}">
        <p14:creationId xmlns:p14="http://schemas.microsoft.com/office/powerpoint/2010/main" val="3657315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3888" y="891558"/>
            <a:ext cx="7886700" cy="2139553"/>
          </a:xfrm>
        </p:spPr>
        <p:txBody>
          <a:bodyPr anchor="b"/>
          <a:lstStyle>
            <a:lvl1pPr>
              <a:defRPr sz="4500">
                <a:solidFill>
                  <a:srgbClr val="9AAC46"/>
                </a:solidFill>
              </a:defRPr>
            </a:lvl1pPr>
          </a:lstStyle>
          <a:p>
            <a:r>
              <a:rPr lang="de-DE" smtClean="0"/>
              <a:t>Titelmasterformat durch Klicken bearbeiten</a:t>
            </a:r>
            <a:endParaRPr lang="de-DE" dirty="0"/>
          </a:p>
        </p:txBody>
      </p:sp>
      <p:sp>
        <p:nvSpPr>
          <p:cNvPr id="3" name="Textplatzhalter 2"/>
          <p:cNvSpPr>
            <a:spLocks noGrp="1"/>
          </p:cNvSpPr>
          <p:nvPr>
            <p:ph type="body" idx="1"/>
          </p:nvPr>
        </p:nvSpPr>
        <p:spPr>
          <a:xfrm>
            <a:off x="623888" y="3051352"/>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smtClean="0"/>
              <a:t>Textmasterformat bearbeiten</a:t>
            </a:r>
          </a:p>
        </p:txBody>
      </p:sp>
    </p:spTree>
    <p:extLst>
      <p:ext uri="{BB962C8B-B14F-4D97-AF65-F5344CB8AC3E}">
        <p14:creationId xmlns:p14="http://schemas.microsoft.com/office/powerpoint/2010/main" val="395271442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smtClean="0"/>
              <a:t>Titelmasterformat durch Klicken bearbeiten</a:t>
            </a:r>
            <a:endParaRPr lang="de-DE" dirty="0"/>
          </a:p>
        </p:txBody>
      </p:sp>
      <p:sp>
        <p:nvSpPr>
          <p:cNvPr id="3" name="Inhaltsplatzhalter 2"/>
          <p:cNvSpPr>
            <a:spLocks noGrp="1"/>
          </p:cNvSpPr>
          <p:nvPr>
            <p:ph sz="half" idx="1"/>
          </p:nvPr>
        </p:nvSpPr>
        <p:spPr>
          <a:xfrm>
            <a:off x="628650" y="1369219"/>
            <a:ext cx="3886200" cy="2952917"/>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29150" y="1369219"/>
            <a:ext cx="3886200" cy="2952917"/>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95574337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29841" y="273844"/>
            <a:ext cx="7886700" cy="994172"/>
          </a:xfrm>
        </p:spPr>
        <p:txBody>
          <a:bodyPr/>
          <a:lstStyle>
            <a:lvl1pPr>
              <a:defRPr>
                <a:solidFill>
                  <a:srgbClr val="9AAC46"/>
                </a:solidFill>
              </a:defRPr>
            </a:lvl1pPr>
          </a:lstStyle>
          <a:p>
            <a:r>
              <a:rPr lang="de-DE" smtClean="0"/>
              <a:t>Titelmasterformat durch Klicken bearbeiten</a:t>
            </a:r>
            <a:endParaRPr lang="de-DE" dirty="0"/>
          </a:p>
        </p:txBody>
      </p:sp>
      <p:sp>
        <p:nvSpPr>
          <p:cNvPr id="3" name="Textplatzhalt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Textmasterformat bearbeiten</a:t>
            </a:r>
          </a:p>
        </p:txBody>
      </p:sp>
      <p:sp>
        <p:nvSpPr>
          <p:cNvPr id="4" name="Inhaltsplatzhalter 3"/>
          <p:cNvSpPr>
            <a:spLocks noGrp="1"/>
          </p:cNvSpPr>
          <p:nvPr>
            <p:ph sz="half" idx="2"/>
          </p:nvPr>
        </p:nvSpPr>
        <p:spPr>
          <a:xfrm>
            <a:off x="629842" y="1878807"/>
            <a:ext cx="3868340" cy="2403457"/>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Textmasterformat bearbeiten</a:t>
            </a:r>
          </a:p>
        </p:txBody>
      </p:sp>
      <p:sp>
        <p:nvSpPr>
          <p:cNvPr id="6" name="Inhaltsplatzhalter 5"/>
          <p:cNvSpPr>
            <a:spLocks noGrp="1"/>
          </p:cNvSpPr>
          <p:nvPr>
            <p:ph sz="quarter" idx="4"/>
          </p:nvPr>
        </p:nvSpPr>
        <p:spPr>
          <a:xfrm>
            <a:off x="4629150" y="1878807"/>
            <a:ext cx="3887391" cy="2403457"/>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02138327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smtClean="0"/>
              <a:t>Titelmasterformat durch Klicken bearbeiten</a:t>
            </a:r>
            <a:endParaRPr lang="de-DE" dirty="0"/>
          </a:p>
        </p:txBody>
      </p:sp>
    </p:spTree>
    <p:extLst>
      <p:ext uri="{BB962C8B-B14F-4D97-AF65-F5344CB8AC3E}">
        <p14:creationId xmlns:p14="http://schemas.microsoft.com/office/powerpoint/2010/main" val="141555458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342900"/>
            <a:ext cx="2949178" cy="1200150"/>
          </a:xfrm>
        </p:spPr>
        <p:txBody>
          <a:bodyPr anchor="b"/>
          <a:lstStyle>
            <a:lvl1pPr>
              <a:defRPr sz="2400">
                <a:solidFill>
                  <a:srgbClr val="9AAC46"/>
                </a:solidFill>
              </a:defRPr>
            </a:lvl1pPr>
          </a:lstStyle>
          <a:p>
            <a:r>
              <a:rPr lang="de-DE" smtClean="0"/>
              <a:t>Titelmasterformat durch Klicken bearbeiten</a:t>
            </a:r>
            <a:endParaRPr lang="de-DE" dirty="0"/>
          </a:p>
        </p:txBody>
      </p:sp>
      <p:sp>
        <p:nvSpPr>
          <p:cNvPr id="3" name="Inhaltsplatzhalter 2"/>
          <p:cNvSpPr>
            <a:spLocks noGrp="1"/>
          </p:cNvSpPr>
          <p:nvPr>
            <p:ph idx="1"/>
          </p:nvPr>
        </p:nvSpPr>
        <p:spPr>
          <a:xfrm>
            <a:off x="3887391" y="740569"/>
            <a:ext cx="4629150" cy="354169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629841" y="1543051"/>
            <a:ext cx="2949178" cy="276990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smtClean="0"/>
              <a:t>Textmasterformat bearbeiten</a:t>
            </a:r>
          </a:p>
        </p:txBody>
      </p:sp>
    </p:spTree>
    <p:extLst>
      <p:ext uri="{BB962C8B-B14F-4D97-AF65-F5344CB8AC3E}">
        <p14:creationId xmlns:p14="http://schemas.microsoft.com/office/powerpoint/2010/main" val="244453960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342900"/>
            <a:ext cx="2949178" cy="1200150"/>
          </a:xfrm>
        </p:spPr>
        <p:txBody>
          <a:bodyPr anchor="b"/>
          <a:lstStyle>
            <a:lvl1pPr>
              <a:defRPr sz="2400">
                <a:solidFill>
                  <a:srgbClr val="9AAC46"/>
                </a:solidFill>
              </a:defRPr>
            </a:lvl1pPr>
          </a:lstStyle>
          <a:p>
            <a:r>
              <a:rPr lang="de-DE" smtClean="0"/>
              <a:t>Titelmasterformat durch Klicken bearbeiten</a:t>
            </a:r>
            <a:endParaRPr lang="de-DE" dirty="0"/>
          </a:p>
        </p:txBody>
      </p:sp>
      <p:sp>
        <p:nvSpPr>
          <p:cNvPr id="3" name="Bildplatzhalter 2"/>
          <p:cNvSpPr>
            <a:spLocks noGrp="1"/>
          </p:cNvSpPr>
          <p:nvPr>
            <p:ph type="pic" idx="1"/>
          </p:nvPr>
        </p:nvSpPr>
        <p:spPr>
          <a:xfrm>
            <a:off x="3887391" y="740570"/>
            <a:ext cx="4629150" cy="350182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smtClean="0"/>
              <a:t>Bild durch Klicken auf Symbol hinzufügen</a:t>
            </a:r>
            <a:endParaRPr lang="de-DE"/>
          </a:p>
        </p:txBody>
      </p:sp>
      <p:sp>
        <p:nvSpPr>
          <p:cNvPr id="4" name="Textplatzhalter 3"/>
          <p:cNvSpPr>
            <a:spLocks noGrp="1"/>
          </p:cNvSpPr>
          <p:nvPr>
            <p:ph type="body" sz="half" idx="2"/>
          </p:nvPr>
        </p:nvSpPr>
        <p:spPr>
          <a:xfrm>
            <a:off x="629841" y="1543050"/>
            <a:ext cx="2949178" cy="273872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smtClean="0"/>
              <a:t>Textmasterformat bearbeiten</a:t>
            </a:r>
          </a:p>
        </p:txBody>
      </p:sp>
    </p:spTree>
    <p:extLst>
      <p:ext uri="{BB962C8B-B14F-4D97-AF65-F5344CB8AC3E}">
        <p14:creationId xmlns:p14="http://schemas.microsoft.com/office/powerpoint/2010/main" val="415550768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6491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628650" y="1369219"/>
            <a:ext cx="7886700" cy="2905070"/>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68973972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43675" y="273844"/>
            <a:ext cx="1971675" cy="3992471"/>
          </a:xfrm>
        </p:spPr>
        <p:txBody>
          <a:bodyPr vert="eaVert"/>
          <a:lstStyle>
            <a:lvl1pPr>
              <a:defRPr>
                <a:solidFill>
                  <a:srgbClr val="9AAC46"/>
                </a:solidFill>
              </a:defRPr>
            </a:lvl1pPr>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628650" y="273844"/>
            <a:ext cx="5800725" cy="3992471"/>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7693179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229"/>
            <a:ext cx="8229600" cy="4118395"/>
          </a:xfrm>
          <a:prstGeom prst="rect">
            <a:avLst/>
          </a:prstGeom>
        </p:spPr>
        <p:txBody>
          <a:bodyPr/>
          <a:lstStyle>
            <a:lvl1pPr>
              <a:defRPr>
                <a:solidFill>
                  <a:schemeClr val="tx1">
                    <a:lumMod val="50000"/>
                    <a:lumOff val="50000"/>
                  </a:schemeClr>
                </a:solidFill>
                <a:latin typeface="Arial"/>
                <a:cs typeface="Arial"/>
              </a:defRPr>
            </a:lvl1pPr>
            <a:lvl2pPr>
              <a:defRPr>
                <a:solidFill>
                  <a:schemeClr val="tx1">
                    <a:lumMod val="50000"/>
                    <a:lumOff val="50000"/>
                  </a:schemeClr>
                </a:solidFill>
                <a:latin typeface="Arial"/>
                <a:cs typeface="Arial"/>
              </a:defRPr>
            </a:lvl2pPr>
            <a:lvl3pPr>
              <a:defRPr>
                <a:solidFill>
                  <a:schemeClr val="tx1">
                    <a:lumMod val="50000"/>
                    <a:lumOff val="50000"/>
                  </a:schemeClr>
                </a:solidFill>
                <a:latin typeface="Arial"/>
                <a:cs typeface="Arial"/>
              </a:defRPr>
            </a:lvl3pPr>
            <a:lvl4pPr>
              <a:defRPr>
                <a:solidFill>
                  <a:schemeClr val="tx1">
                    <a:lumMod val="50000"/>
                    <a:lumOff val="50000"/>
                  </a:schemeClr>
                </a:solidFill>
                <a:latin typeface="Arial"/>
                <a:cs typeface="Arial"/>
              </a:defRPr>
            </a:lvl4pPr>
            <a:lvl5pPr>
              <a:defRPr>
                <a:solidFill>
                  <a:schemeClr val="tx1">
                    <a:lumMod val="50000"/>
                    <a:lumOff val="50000"/>
                  </a:schemeClr>
                </a:solidFill>
                <a:latin typeface="Arial"/>
                <a:cs typeface="Aria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5/16/2015</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1334035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5/16/2015</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pic>
        <p:nvPicPr>
          <p:cNvPr id="7" name="Picture 6"/>
          <p:cNvPicPr>
            <a:picLocks noChangeAspect="1"/>
          </p:cNvPicPr>
          <p:nvPr userDrawn="1"/>
        </p:nvPicPr>
        <p:blipFill>
          <a:blip r:embed="rId2"/>
          <a:stretch>
            <a:fillRect/>
          </a:stretch>
        </p:blipFill>
        <p:spPr>
          <a:xfrm>
            <a:off x="3822646" y="219208"/>
            <a:ext cx="1498708" cy="1204844"/>
          </a:xfrm>
          <a:prstGeom prst="rect">
            <a:avLst/>
          </a:prstGeom>
        </p:spPr>
      </p:pic>
    </p:spTree>
    <p:extLst>
      <p:ext uri="{BB962C8B-B14F-4D97-AF65-F5344CB8AC3E}">
        <p14:creationId xmlns:p14="http://schemas.microsoft.com/office/powerpoint/2010/main" val="8697523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41512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47205" y="2355168"/>
            <a:ext cx="4282265" cy="1552298"/>
          </a:xfrm>
          <a:prstGeom prst="rect">
            <a:avLst/>
          </a:prstGeom>
        </p:spPr>
        <p:txBody>
          <a:bodyPr/>
          <a:lstStyle>
            <a:lvl1pPr>
              <a:defRPr>
                <a:solidFill>
                  <a:schemeClr val="tx1">
                    <a:lumMod val="65000"/>
                    <a:lumOff val="35000"/>
                  </a:schemeClr>
                </a:solidFill>
              </a:defRPr>
            </a:lvl1pPr>
          </a:lstStyle>
          <a:p>
            <a:r>
              <a:rPr lang="de-DE" dirty="0" smtClean="0"/>
              <a:t>Beispieltitel</a:t>
            </a:r>
            <a:endParaRPr lang="de-DE" dirty="0"/>
          </a:p>
        </p:txBody>
      </p:sp>
    </p:spTree>
    <p:extLst>
      <p:ext uri="{BB962C8B-B14F-4D97-AF65-F5344CB8AC3E}">
        <p14:creationId xmlns:p14="http://schemas.microsoft.com/office/powerpoint/2010/main" val="40949387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5/16/2015</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pic>
        <p:nvPicPr>
          <p:cNvPr id="7" name="Picture 6"/>
          <p:cNvPicPr>
            <a:picLocks noChangeAspect="1"/>
          </p:cNvPicPr>
          <p:nvPr userDrawn="1"/>
        </p:nvPicPr>
        <p:blipFill>
          <a:blip r:embed="rId2"/>
          <a:stretch>
            <a:fillRect/>
          </a:stretch>
        </p:blipFill>
        <p:spPr>
          <a:xfrm>
            <a:off x="3822646" y="219208"/>
            <a:ext cx="1498708" cy="1204844"/>
          </a:xfrm>
          <a:prstGeom prst="rect">
            <a:avLst/>
          </a:prstGeom>
        </p:spPr>
      </p:pic>
    </p:spTree>
    <p:extLst>
      <p:ext uri="{BB962C8B-B14F-4D97-AF65-F5344CB8AC3E}">
        <p14:creationId xmlns:p14="http://schemas.microsoft.com/office/powerpoint/2010/main" val="22970078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229"/>
            <a:ext cx="8229600" cy="4118395"/>
          </a:xfrm>
          <a:prstGeom prst="rect">
            <a:avLst/>
          </a:prstGeom>
        </p:spPr>
        <p:txBody>
          <a:bodyPr/>
          <a:lstStyle>
            <a:lvl1pPr>
              <a:defRPr>
                <a:solidFill>
                  <a:schemeClr val="tx1">
                    <a:lumMod val="50000"/>
                    <a:lumOff val="50000"/>
                  </a:schemeClr>
                </a:solidFill>
                <a:latin typeface="Arial"/>
                <a:cs typeface="Arial"/>
              </a:defRPr>
            </a:lvl1pPr>
            <a:lvl2pPr>
              <a:defRPr>
                <a:solidFill>
                  <a:schemeClr val="tx1">
                    <a:lumMod val="50000"/>
                    <a:lumOff val="50000"/>
                  </a:schemeClr>
                </a:solidFill>
                <a:latin typeface="Arial"/>
                <a:cs typeface="Arial"/>
              </a:defRPr>
            </a:lvl2pPr>
            <a:lvl3pPr>
              <a:defRPr>
                <a:solidFill>
                  <a:schemeClr val="tx1">
                    <a:lumMod val="50000"/>
                    <a:lumOff val="50000"/>
                  </a:schemeClr>
                </a:solidFill>
                <a:latin typeface="Arial"/>
                <a:cs typeface="Arial"/>
              </a:defRPr>
            </a:lvl3pPr>
            <a:lvl4pPr>
              <a:defRPr>
                <a:solidFill>
                  <a:schemeClr val="tx1">
                    <a:lumMod val="50000"/>
                    <a:lumOff val="50000"/>
                  </a:schemeClr>
                </a:solidFill>
                <a:latin typeface="Arial"/>
                <a:cs typeface="Arial"/>
              </a:defRPr>
            </a:lvl4pPr>
            <a:lvl5pPr>
              <a:defRPr>
                <a:solidFill>
                  <a:schemeClr val="tx1">
                    <a:lumMod val="50000"/>
                    <a:lumOff val="50000"/>
                  </a:schemeClr>
                </a:solidFill>
                <a:latin typeface="Arial"/>
                <a:cs typeface="Aria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5/16/2015</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822248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06D531-7ADC-6244-B82A-DB84C2A42F2C}" type="datetimeFigureOut">
              <a:rPr lang="en-US" smtClean="0"/>
              <a:t>5/16/2015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28352728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C020B-E08E-4597-96D0-33A655F40B84}" type="datetimeFigureOut">
              <a:rPr lang="en-US" smtClean="0"/>
              <a:t>5/16/2015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4034184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7C020B-E08E-4597-96D0-33A655F40B84}" type="datetimeFigureOut">
              <a:rPr lang="en-US" smtClean="0"/>
              <a:t>5/16/2015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22550342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7C020B-E08E-4597-96D0-33A655F40B84}" type="datetimeFigureOut">
              <a:rPr lang="en-US" smtClean="0"/>
              <a:t>5/16/2015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5203531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7C020B-E08E-4597-96D0-33A655F40B84}" type="datetimeFigureOut">
              <a:rPr lang="en-US" smtClean="0"/>
              <a:t>5/16/2015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3243681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7C020B-E08E-4597-96D0-33A655F40B84}" type="datetimeFigureOut">
              <a:rPr lang="en-US" smtClean="0"/>
              <a:t>5/16/2015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313388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5/16/2015</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42846646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C020B-E08E-4597-96D0-33A655F40B84}" type="datetimeFigureOut">
              <a:rPr lang="en-US" smtClean="0"/>
              <a:t>5/16/2015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28922737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7C020B-E08E-4597-96D0-33A655F40B84}" type="datetimeFigureOut">
              <a:rPr lang="en-US" smtClean="0"/>
              <a:t>5/16/2015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14939908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7C020B-E08E-4597-96D0-33A655F40B84}" type="datetimeFigureOut">
              <a:rPr lang="en-US" smtClean="0"/>
              <a:t>5/16/2015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21564564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C020B-E08E-4597-96D0-33A655F40B84}" type="datetimeFigureOut">
              <a:rPr lang="en-US" smtClean="0"/>
              <a:t>5/16/2015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1709173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C020B-E08E-4597-96D0-33A655F40B84}" type="datetimeFigureOut">
              <a:rPr lang="en-US" smtClean="0"/>
              <a:t>5/16/2015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92A0A-1C7E-4807-B924-2D64C89AC284}" type="slidenum">
              <a:rPr lang="en-US" smtClean="0"/>
              <a:t>‹#›</a:t>
            </a:fld>
            <a:endParaRPr lang="en-US"/>
          </a:p>
        </p:txBody>
      </p:sp>
    </p:spTree>
    <p:extLst>
      <p:ext uri="{BB962C8B-B14F-4D97-AF65-F5344CB8AC3E}">
        <p14:creationId xmlns:p14="http://schemas.microsoft.com/office/powerpoint/2010/main" val="17158146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229"/>
            <a:ext cx="8229600" cy="4118395"/>
          </a:xfrm>
          <a:prstGeom prst="rect">
            <a:avLst/>
          </a:prstGeom>
        </p:spPr>
        <p:txBody>
          <a:bodyPr/>
          <a:lstStyle>
            <a:lvl1pPr>
              <a:defRPr>
                <a:solidFill>
                  <a:schemeClr val="tx1">
                    <a:lumMod val="50000"/>
                    <a:lumOff val="50000"/>
                  </a:schemeClr>
                </a:solidFill>
                <a:latin typeface="Arial"/>
                <a:cs typeface="Arial"/>
              </a:defRPr>
            </a:lvl1pPr>
            <a:lvl2pPr>
              <a:defRPr>
                <a:solidFill>
                  <a:schemeClr val="tx1">
                    <a:lumMod val="50000"/>
                    <a:lumOff val="50000"/>
                  </a:schemeClr>
                </a:solidFill>
                <a:latin typeface="Arial"/>
                <a:cs typeface="Arial"/>
              </a:defRPr>
            </a:lvl2pPr>
            <a:lvl3pPr>
              <a:defRPr>
                <a:solidFill>
                  <a:schemeClr val="tx1">
                    <a:lumMod val="50000"/>
                    <a:lumOff val="50000"/>
                  </a:schemeClr>
                </a:solidFill>
                <a:latin typeface="Arial"/>
                <a:cs typeface="Arial"/>
              </a:defRPr>
            </a:lvl3pPr>
            <a:lvl4pPr>
              <a:defRPr>
                <a:solidFill>
                  <a:schemeClr val="tx1">
                    <a:lumMod val="50000"/>
                    <a:lumOff val="50000"/>
                  </a:schemeClr>
                </a:solidFill>
                <a:latin typeface="Arial"/>
                <a:cs typeface="Arial"/>
              </a:defRPr>
            </a:lvl4pPr>
            <a:lvl5pPr>
              <a:defRPr>
                <a:solidFill>
                  <a:schemeClr val="tx1">
                    <a:lumMod val="50000"/>
                    <a:lumOff val="50000"/>
                  </a:schemeClr>
                </a:solidFill>
                <a:latin typeface="Arial"/>
                <a:cs typeface="Aria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5/16/2015</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1145274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229"/>
            <a:ext cx="8229600" cy="4118395"/>
          </a:xfrm>
          <a:prstGeom prst="rect">
            <a:avLst/>
          </a:prstGeom>
        </p:spPr>
        <p:txBody>
          <a:bodyPr/>
          <a:lstStyle>
            <a:lvl1pPr>
              <a:defRPr>
                <a:solidFill>
                  <a:schemeClr val="tx1">
                    <a:lumMod val="50000"/>
                    <a:lumOff val="50000"/>
                  </a:schemeClr>
                </a:solidFill>
                <a:latin typeface="Arial"/>
                <a:cs typeface="Arial"/>
              </a:defRPr>
            </a:lvl1pPr>
            <a:lvl2pPr>
              <a:defRPr>
                <a:solidFill>
                  <a:schemeClr val="tx1">
                    <a:lumMod val="50000"/>
                    <a:lumOff val="50000"/>
                  </a:schemeClr>
                </a:solidFill>
                <a:latin typeface="Arial"/>
                <a:cs typeface="Arial"/>
              </a:defRPr>
            </a:lvl2pPr>
            <a:lvl3pPr>
              <a:defRPr>
                <a:solidFill>
                  <a:schemeClr val="tx1">
                    <a:lumMod val="50000"/>
                    <a:lumOff val="50000"/>
                  </a:schemeClr>
                </a:solidFill>
                <a:latin typeface="Arial"/>
                <a:cs typeface="Arial"/>
              </a:defRPr>
            </a:lvl3pPr>
            <a:lvl4pPr>
              <a:defRPr>
                <a:solidFill>
                  <a:schemeClr val="tx1">
                    <a:lumMod val="50000"/>
                    <a:lumOff val="50000"/>
                  </a:schemeClr>
                </a:solidFill>
                <a:latin typeface="Arial"/>
                <a:cs typeface="Arial"/>
              </a:defRPr>
            </a:lvl4pPr>
            <a:lvl5pPr>
              <a:defRPr>
                <a:solidFill>
                  <a:schemeClr val="tx1">
                    <a:lumMod val="50000"/>
                    <a:lumOff val="50000"/>
                  </a:schemeClr>
                </a:solidFill>
                <a:latin typeface="Arial"/>
                <a:cs typeface="Aria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5/16/2015</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Tree>
    <p:extLst>
      <p:ext uri="{BB962C8B-B14F-4D97-AF65-F5344CB8AC3E}">
        <p14:creationId xmlns:p14="http://schemas.microsoft.com/office/powerpoint/2010/main" val="207747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lgn="l">
              <a:defRPr b="1">
                <a:solidFill>
                  <a:schemeClr val="tx1">
                    <a:lumMod val="65000"/>
                    <a:lumOff val="35000"/>
                  </a:schemeClr>
                </a:solidFill>
                <a:latin typeface="Arial"/>
                <a:cs typeface="Arial"/>
              </a:defRPr>
            </a:lvl1pPr>
          </a:lstStyle>
          <a:p>
            <a:r>
              <a:rPr lang="en-GB" dirty="0" smtClean="0"/>
              <a:t>Click to edit Master title style</a:t>
            </a:r>
            <a:endParaRPr lang="en-US" dirty="0"/>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9806D531-7ADC-6244-B82A-DB84C2A42F2C}" type="datetimeFigureOut">
              <a:rPr lang="en-US" smtClean="0"/>
              <a:t>5/16/2015</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1140B426-DAE1-0F4C-B3F2-A3DC7B445A85}" type="slidenum">
              <a:rPr lang="en-US" smtClean="0"/>
              <a:t>‹#›</a:t>
            </a:fld>
            <a:endParaRPr lang="en-US"/>
          </a:p>
        </p:txBody>
      </p:sp>
      <p:sp>
        <p:nvSpPr>
          <p:cNvPr id="7" name="Picture Placeholder 2"/>
          <p:cNvSpPr>
            <a:spLocks noGrp="1"/>
          </p:cNvSpPr>
          <p:nvPr>
            <p:ph type="pic" idx="1"/>
          </p:nvPr>
        </p:nvSpPr>
        <p:spPr>
          <a:xfrm>
            <a:off x="457200" y="1282156"/>
            <a:ext cx="8229600" cy="3090480"/>
          </a:xfrm>
          <a:prstGeom prst="rect">
            <a:avLst/>
          </a:prstGeom>
        </p:spPr>
        <p:txBody>
          <a:bodyPr>
            <a:normAutofit/>
          </a:bodyPr>
          <a:lstStyle>
            <a:lvl1pPr marL="0" indent="0">
              <a:buNone/>
              <a:defRPr sz="2400">
                <a:solidFill>
                  <a:schemeClr val="tx1">
                    <a:lumMod val="50000"/>
                    <a:lumOff val="50000"/>
                  </a:schemeClr>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80741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841772"/>
            <a:ext cx="6858000" cy="1790700"/>
          </a:xfrm>
        </p:spPr>
        <p:txBody>
          <a:bodyPr anchor="b"/>
          <a:lstStyle>
            <a:lvl1pPr algn="ctr">
              <a:defRPr sz="4500">
                <a:solidFill>
                  <a:srgbClr val="9AAC46"/>
                </a:solidFill>
                <a:latin typeface="+mj-lt"/>
              </a:defRPr>
            </a:lvl1pPr>
          </a:lstStyle>
          <a:p>
            <a:r>
              <a:rPr lang="en-US" smtClean="0"/>
              <a:t>Click to edit Master title style</a:t>
            </a:r>
            <a:endParaRPr lang="de-DE" dirty="0"/>
          </a:p>
        </p:txBody>
      </p:sp>
      <p:sp>
        <p:nvSpPr>
          <p:cNvPr id="3" name="Untertitel 2"/>
          <p:cNvSpPr>
            <a:spLocks noGrp="1"/>
          </p:cNvSpPr>
          <p:nvPr>
            <p:ph type="subTitle" idx="1"/>
          </p:nvPr>
        </p:nvSpPr>
        <p:spPr>
          <a:xfrm>
            <a:off x="1143000" y="2701530"/>
            <a:ext cx="6858000" cy="1508965"/>
          </a:xfrm>
        </p:spPr>
        <p:txBody>
          <a:bodyPr/>
          <a:lstStyle>
            <a:lvl1pPr marL="0" indent="0" algn="ctr">
              <a:buNone/>
              <a:defRPr sz="1800"/>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smtClean="0"/>
              <a:t>Click to edit Master subtitle style</a:t>
            </a:r>
            <a:endParaRPr lang="de-DE" dirty="0"/>
          </a:p>
        </p:txBody>
      </p:sp>
    </p:spTree>
    <p:extLst>
      <p:ext uri="{BB962C8B-B14F-4D97-AF65-F5344CB8AC3E}">
        <p14:creationId xmlns:p14="http://schemas.microsoft.com/office/powerpoint/2010/main" val="26667746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en-US" smtClean="0"/>
              <a:t>Click to edit Master title style</a:t>
            </a:r>
            <a:endParaRPr lang="de-DE" dirty="0"/>
          </a:p>
        </p:txBody>
      </p:sp>
      <p:sp>
        <p:nvSpPr>
          <p:cNvPr id="3" name="Inhaltsplatzhalter 2"/>
          <p:cNvSpPr>
            <a:spLocks noGrp="1"/>
          </p:cNvSpPr>
          <p:nvPr>
            <p:ph idx="1"/>
          </p:nvPr>
        </p:nvSpPr>
        <p:spPr>
          <a:xfrm>
            <a:off x="628650" y="1369219"/>
            <a:ext cx="7886700" cy="29927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257811466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3888" y="891560"/>
            <a:ext cx="7886700" cy="2139553"/>
          </a:xfrm>
        </p:spPr>
        <p:txBody>
          <a:bodyPr anchor="b"/>
          <a:lstStyle>
            <a:lvl1pPr>
              <a:defRPr sz="4500">
                <a:solidFill>
                  <a:srgbClr val="9AAC46"/>
                </a:solidFill>
              </a:defRPr>
            </a:lvl1pPr>
          </a:lstStyle>
          <a:p>
            <a:r>
              <a:rPr lang="en-US" smtClean="0"/>
              <a:t>Click to edit Master title style</a:t>
            </a:r>
            <a:endParaRPr lang="de-DE" dirty="0"/>
          </a:p>
        </p:txBody>
      </p:sp>
      <p:sp>
        <p:nvSpPr>
          <p:cNvPr id="3" name="Textplatzhalter 2"/>
          <p:cNvSpPr>
            <a:spLocks noGrp="1"/>
          </p:cNvSpPr>
          <p:nvPr>
            <p:ph type="body" idx="1"/>
          </p:nvPr>
        </p:nvSpPr>
        <p:spPr>
          <a:xfrm>
            <a:off x="623888" y="3051352"/>
            <a:ext cx="7886700" cy="1125140"/>
          </a:xfrm>
        </p:spPr>
        <p:txBody>
          <a:bodyPr/>
          <a:lstStyle>
            <a:lvl1pPr marL="0" indent="0">
              <a:buNone/>
              <a:defRPr sz="1800">
                <a:solidFill>
                  <a:schemeClr val="tx1">
                    <a:tint val="75000"/>
                  </a:schemeClr>
                </a:solidFill>
              </a:defRPr>
            </a:lvl1pPr>
            <a:lvl2pPr marL="342884" indent="0">
              <a:buNone/>
              <a:defRPr sz="1500">
                <a:solidFill>
                  <a:schemeClr val="tx1">
                    <a:tint val="75000"/>
                  </a:schemeClr>
                </a:solidFill>
              </a:defRPr>
            </a:lvl2pPr>
            <a:lvl3pPr marL="685766" indent="0">
              <a:buNone/>
              <a:defRPr sz="140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1255613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4.jp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5.jp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6.jpg"/><Relationship Id="rId5" Type="http://schemas.openxmlformats.org/officeDocument/2006/relationships/theme" Target="../theme/theme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7189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58" r:id="rId5"/>
    <p:sldLayoutId id="2147483659" r:id="rId6"/>
  </p:sldLayoutIdLst>
  <p:timing>
    <p:tnLst>
      <p:par>
        <p:cTn id="1" dur="indefinite" restart="never" nodeType="tmRoot"/>
      </p:par>
    </p:tnLst>
  </p:timing>
  <p:txStyles>
    <p:titleStyle>
      <a:lvl1pPr algn="l" defTabSz="685800" rtl="0" eaLnBrk="1" latinLnBrk="0" hangingPunct="1">
        <a:lnSpc>
          <a:spcPct val="90000"/>
        </a:lnSpc>
        <a:spcBef>
          <a:spcPct val="0"/>
        </a:spcBef>
        <a:buNone/>
        <a:defRPr sz="3000" kern="1200">
          <a:solidFill>
            <a:schemeClr val="bg1"/>
          </a:solidFill>
          <a:effectLst/>
          <a:latin typeface="Segoe UI" panose="020B0502040204020203" pitchFamily="34" charset="0"/>
          <a:ea typeface="+mj-ea"/>
          <a:cs typeface="Segoe UI" panose="020B0502040204020203"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28650" y="273844"/>
            <a:ext cx="7886700" cy="994172"/>
          </a:xfrm>
          <a:prstGeom prst="rect">
            <a:avLst/>
          </a:prstGeom>
        </p:spPr>
        <p:txBody>
          <a:bodyPr vert="horz" lIns="68579" tIns="34289" rIns="68579" bIns="34289" rtlCol="0" anchor="ctr">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628650" y="1369219"/>
            <a:ext cx="7886700" cy="2921018"/>
          </a:xfrm>
          <a:prstGeom prst="rect">
            <a:avLst/>
          </a:prstGeom>
        </p:spPr>
        <p:txBody>
          <a:bodyPr vert="horz" lIns="68579" tIns="34289" rIns="68579" bIns="34289"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75180392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iming>
    <p:tnLst>
      <p:par>
        <p:cTn id="1" dur="indefinite" restart="never" nodeType="tmRoot"/>
      </p:par>
    </p:tnLst>
  </p:timing>
  <p:txStyles>
    <p:titleStyle>
      <a:lvl1pPr algn="l" defTabSz="685783" rtl="0" eaLnBrk="1" latinLnBrk="0" hangingPunct="1">
        <a:lnSpc>
          <a:spcPct val="90000"/>
        </a:lnSpc>
        <a:spcBef>
          <a:spcPct val="0"/>
        </a:spcBef>
        <a:buNone/>
        <a:defRPr sz="3300" kern="1200">
          <a:solidFill>
            <a:srgbClr val="9AAC46"/>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628650" y="1369219"/>
            <a:ext cx="7886700" cy="2921018"/>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392741732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rgbClr val="9AAC46"/>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2436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iming>
    <p:tnLst>
      <p:par>
        <p:cTn id="1" dur="indefinite" restart="never" nodeType="tmRoot"/>
      </p:par>
    </p:tnLst>
  </p:timing>
  <p:txStyles>
    <p:titleStyle>
      <a:lvl1pPr algn="l" defTabSz="685800" rtl="0" eaLnBrk="1" latinLnBrk="0" hangingPunct="1">
        <a:lnSpc>
          <a:spcPct val="90000"/>
        </a:lnSpc>
        <a:spcBef>
          <a:spcPct val="0"/>
        </a:spcBef>
        <a:buNone/>
        <a:defRPr sz="3000" kern="1200">
          <a:solidFill>
            <a:schemeClr val="bg1"/>
          </a:solidFill>
          <a:effectLst/>
          <a:latin typeface="Segoe UI" panose="020B0502040204020203" pitchFamily="34" charset="0"/>
          <a:ea typeface="+mj-ea"/>
          <a:cs typeface="Segoe UI" panose="020B0502040204020203"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57C020B-E08E-4597-96D0-33A655F40B84}" type="datetimeFigureOut">
              <a:rPr lang="en-US" smtClean="0"/>
              <a:t>5/16/2015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1A92A0A-1C7E-4807-B924-2D64C89AC284}" type="slidenum">
              <a:rPr lang="en-US" smtClean="0"/>
              <a:t>‹#›</a:t>
            </a:fld>
            <a:endParaRPr lang="en-US"/>
          </a:p>
        </p:txBody>
      </p:sp>
    </p:spTree>
    <p:extLst>
      <p:ext uri="{BB962C8B-B14F-4D97-AF65-F5344CB8AC3E}">
        <p14:creationId xmlns:p14="http://schemas.microsoft.com/office/powerpoint/2010/main" val="337285182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hyperlink" Target="https://www.simple-talk.com/sql/t-sql-programming/sql-server-unit-testing-with-tsqlt/" TargetMode="Externa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hyperlink" Target="http://sqlcop.lessthandot.com/" TargetMode="Externa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hyperlink" Target="http://www.sqlservercental.com/" TargetMode="External"/><Relationship Id="rId7"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image" Target="../media/image10.emf"/><Relationship Id="rId5" Type="http://schemas.openxmlformats.org/officeDocument/2006/relationships/hyperlink" Target="http://tsqlt.org/" TargetMode="External"/><Relationship Id="rId4" Type="http://schemas.openxmlformats.org/officeDocument/2006/relationships/hyperlink" Target="https://www.simple-talk.com/sql/database-administration/database-delivery-patterns-and-practices/" TargetMode="External"/><Relationship Id="rId9" Type="http://schemas.openxmlformats.org/officeDocument/2006/relationships/image" Target="../media/image13.jpg"/></Relationships>
</file>

<file path=ppt/slides/_rels/slide32.xml.rels><?xml version="1.0" encoding="UTF-8" standalone="yes"?>
<Relationships xmlns="http://schemas.openxmlformats.org/package/2006/relationships"><Relationship Id="rId2" Type="http://schemas.openxmlformats.org/officeDocument/2006/relationships/hyperlink" Target="https://www.simple-talk.com/sql/t-sql-programming/getting-started-testing-databases-with-tsqlt/" TargetMode="Externa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hyperlink" Target="https://www.flickr.com/photos/peterkaminski/16485427/in/photolist-6Xr1rv-6Xv1H7-2suxv-93vz8e-byQvLR-a6YZhW-ebv8G3-8CD1BY-9WGx8Y-9WGx8J-eh5PWp-fiYHMf-fiJLfx-fiZfN5-fiZuAW-fiZAyE-bY2sKd-ep78Us-dyxSLe-dfSYFK-dt2p4z-bD5G5U-cztjib-n74wdk-n74vBR-nhMZCg-6nxCus-ej" TargetMode="External"/><Relationship Id="rId7" Type="http://schemas.openxmlformats.org/officeDocument/2006/relationships/hyperlink" Target="https://www.flickr.com/photos/sundazed/2194264406/in/photolist-4kUbmW-uQWYJ-xPuFk-5Rskp9-7GZQod-uyLyy-5KSyLM-4SVWig-9c32eQ-uyLFL-6qdgKH-4pxGg9-8QjDJy-9jp2qo-4wufXo-75S7RH-gE6o8-2H4Ti7-5XPuAH-XMP7S-4EdUKb-EENAj-LtQ8d-6jcn3Q-8HR46-711K5g-6EdKA-PoVBt-4KEnJz-p" TargetMode="External"/><Relationship Id="rId2" Type="http://schemas.openxmlformats.org/officeDocument/2006/relationships/hyperlink" Target="https://www.flickr.com/photos/peterkaminski/" TargetMode="External"/><Relationship Id="rId1" Type="http://schemas.openxmlformats.org/officeDocument/2006/relationships/slideLayout" Target="../slideLayouts/slideLayout35.xml"/><Relationship Id="rId6" Type="http://schemas.openxmlformats.org/officeDocument/2006/relationships/hyperlink" Target="https://www.flickr.com/photos/kongharald/5666660052/in/photolist-9CK7Bo-axnLb4-kT2C3M-47s3m-aNc1Pi-dLev5p-kT4hEy-kT2xhK-kT2y2F-kT4h43-kT4fAU-kT4gpC-kT4ju5-dxpD37-6urP7Z-66Z7Hw-6L3Xwa-bnErTy-iJZap-9B953c-9B952e-dBvbE1-Ma5ZV-6L891y-4XyC86-6mmDwR-8cqWaa-9z4zP" TargetMode="External"/><Relationship Id="rId5" Type="http://schemas.openxmlformats.org/officeDocument/2006/relationships/hyperlink" Target="https://www.flickr.com/photos/kongharald/" TargetMode="External"/><Relationship Id="rId4" Type="http://schemas.openxmlformats.org/officeDocument/2006/relationships/hyperlink" Target="https://creativecommons.org/licenses/by/2.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 Id="rId9"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1.emf"/><Relationship Id="rId1" Type="http://schemas.openxmlformats.org/officeDocument/2006/relationships/slideLayout" Target="../slideLayouts/slideLayout35.xml"/><Relationship Id="rId5" Type="http://schemas.openxmlformats.org/officeDocument/2006/relationships/image" Target="../media/image18.emf"/><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967" y="1385682"/>
            <a:ext cx="7772400" cy="1539467"/>
          </a:xfrm>
        </p:spPr>
        <p:txBody>
          <a:bodyPr>
            <a:normAutofit fontScale="90000"/>
          </a:bodyPr>
          <a:lstStyle/>
          <a:p>
            <a:r>
              <a:rPr lang="en-GB" dirty="0">
                <a:solidFill>
                  <a:schemeClr val="tx1"/>
                </a:solidFill>
              </a:rPr>
              <a:t>Get testing with </a:t>
            </a:r>
            <a:r>
              <a:rPr lang="en-GB" dirty="0" err="1">
                <a:solidFill>
                  <a:schemeClr val="tx1"/>
                </a:solidFill>
              </a:rPr>
              <a:t>tSQLt</a:t>
            </a:r>
            <a:r>
              <a:rPr lang="en-GB" dirty="0">
                <a:solidFill>
                  <a:schemeClr val="tx1"/>
                </a:solidFill>
              </a:rPr>
              <a:t/>
            </a:r>
            <a:br>
              <a:rPr lang="en-GB" dirty="0">
                <a:solidFill>
                  <a:schemeClr val="tx1"/>
                </a:solidFill>
              </a:rPr>
            </a:br>
            <a:r>
              <a:rPr lang="en-GB" sz="4000" b="0" dirty="0">
                <a:solidFill>
                  <a:schemeClr val="tx1"/>
                </a:solidFill>
              </a:rPr>
              <a:t>Practical </a:t>
            </a:r>
            <a:r>
              <a:rPr lang="en-GB" sz="4000" b="0" dirty="0" smtClean="0">
                <a:solidFill>
                  <a:schemeClr val="tx1"/>
                </a:solidFill>
              </a:rPr>
              <a:t>examples</a:t>
            </a:r>
            <a:br>
              <a:rPr lang="en-GB" sz="4000" b="0" dirty="0" smtClean="0">
                <a:solidFill>
                  <a:schemeClr val="tx1"/>
                </a:solidFill>
              </a:rPr>
            </a:br>
            <a:r>
              <a:rPr lang="en-GB" sz="4000" b="0" dirty="0" smtClean="0">
                <a:solidFill>
                  <a:schemeClr val="tx1"/>
                </a:solidFill>
              </a:rPr>
              <a:t> and </a:t>
            </a:r>
            <a:r>
              <a:rPr lang="en-GB" sz="4000" b="0" dirty="0">
                <a:solidFill>
                  <a:schemeClr val="tx1"/>
                </a:solidFill>
              </a:rPr>
              <a:t>automation</a:t>
            </a:r>
            <a:endParaRPr lang="en-US" sz="4000" b="0" dirty="0">
              <a:solidFill>
                <a:schemeClr val="tx1"/>
              </a:solidFill>
            </a:endParaRPr>
          </a:p>
        </p:txBody>
      </p:sp>
      <p:sp>
        <p:nvSpPr>
          <p:cNvPr id="4" name="Title 1"/>
          <p:cNvSpPr txBox="1">
            <a:spLocks/>
          </p:cNvSpPr>
          <p:nvPr/>
        </p:nvSpPr>
        <p:spPr>
          <a:xfrm>
            <a:off x="2450414" y="3606801"/>
            <a:ext cx="4243173" cy="113418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b="1" dirty="0" smtClean="0">
                <a:solidFill>
                  <a:srgbClr val="CC0000"/>
                </a:solidFill>
                <a:latin typeface="Arial"/>
                <a:cs typeface="Arial"/>
              </a:rPr>
              <a:t>Steve </a:t>
            </a:r>
            <a:r>
              <a:rPr lang="en-US" sz="1800" b="1" dirty="0" smtClean="0">
                <a:solidFill>
                  <a:srgbClr val="CC0000"/>
                </a:solidFill>
                <a:latin typeface="Arial"/>
                <a:cs typeface="Arial"/>
              </a:rPr>
              <a:t>Jones</a:t>
            </a:r>
          </a:p>
          <a:p>
            <a:r>
              <a:rPr lang="en-US" sz="1800" b="1" dirty="0" err="1" smtClean="0">
                <a:solidFill>
                  <a:schemeClr val="accent1"/>
                </a:solidFill>
                <a:latin typeface="Arial"/>
                <a:cs typeface="Arial"/>
              </a:rPr>
              <a:t>SQLServerCentral</a:t>
            </a:r>
            <a:endParaRPr lang="en-US" sz="1800" b="1" dirty="0" smtClean="0">
              <a:solidFill>
                <a:schemeClr val="accent1"/>
              </a:solidFill>
              <a:latin typeface="Arial"/>
              <a:cs typeface="Arial"/>
            </a:endParaRPr>
          </a:p>
          <a:p>
            <a:r>
              <a:rPr lang="en-US" sz="1800" dirty="0" smtClean="0">
                <a:solidFill>
                  <a:schemeClr val="tx1">
                    <a:lumMod val="50000"/>
                    <a:lumOff val="50000"/>
                  </a:schemeClr>
                </a:solidFill>
                <a:latin typeface="Arial"/>
                <a:cs typeface="Arial"/>
              </a:rPr>
              <a:t>Red Gate Software</a:t>
            </a:r>
          </a:p>
        </p:txBody>
      </p:sp>
      <p:sp>
        <p:nvSpPr>
          <p:cNvPr id="5" name="Title 1"/>
          <p:cNvSpPr txBox="1">
            <a:spLocks/>
          </p:cNvSpPr>
          <p:nvPr/>
        </p:nvSpPr>
        <p:spPr>
          <a:xfrm>
            <a:off x="1508167" y="1412118"/>
            <a:ext cx="7772400" cy="52482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400" b="1" dirty="0">
              <a:solidFill>
                <a:schemeClr val="bg1"/>
              </a:solidFill>
              <a:latin typeface="Arial"/>
              <a:cs typeface="Arial"/>
            </a:endParaRPr>
          </a:p>
        </p:txBody>
      </p:sp>
      <p:sp>
        <p:nvSpPr>
          <p:cNvPr id="8" name="Subtitle 2"/>
          <p:cNvSpPr txBox="1">
            <a:spLocks/>
          </p:cNvSpPr>
          <p:nvPr/>
        </p:nvSpPr>
        <p:spPr>
          <a:xfrm>
            <a:off x="2" y="804378"/>
            <a:ext cx="8729133" cy="87827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lumMod val="50000"/>
                    <a:lumOff val="50000"/>
                  </a:schemeClr>
                </a:solidFill>
                <a:latin typeface="Arial"/>
                <a:ea typeface="+mn-ea"/>
                <a:cs typeface="Arial"/>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80000"/>
              </a:lnSpc>
            </a:pPr>
            <a:endParaRPr lang="en-US" sz="4000" b="1" dirty="0">
              <a:solidFill>
                <a:schemeClr val="tx1">
                  <a:lumMod val="65000"/>
                  <a:lumOff val="3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473" y="3965362"/>
            <a:ext cx="1511111" cy="5333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95" y="3843919"/>
            <a:ext cx="2191683" cy="776221"/>
          </a:xfrm>
          <a:prstGeom prst="rect">
            <a:avLst/>
          </a:prstGeom>
        </p:spPr>
      </p:pic>
    </p:spTree>
    <p:extLst>
      <p:ext uri="{BB962C8B-B14F-4D97-AF65-F5344CB8AC3E}">
        <p14:creationId xmlns:p14="http://schemas.microsoft.com/office/powerpoint/2010/main" val="4218028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99778" y="4159127"/>
            <a:ext cx="4881864" cy="10112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latin typeface="Arial" pitchFamily="34" charset="0"/>
              </a:rPr>
              <a:t>“Fix bugs as soon as you find them”</a:t>
            </a:r>
            <a:endParaRPr lang="en-US" dirty="0"/>
          </a:p>
        </p:txBody>
      </p:sp>
      <p:sp>
        <p:nvSpPr>
          <p:cNvPr id="3" name="Content Placeholder 2"/>
          <p:cNvSpPr>
            <a:spLocks noGrp="1"/>
          </p:cNvSpPr>
          <p:nvPr>
            <p:ph idx="1"/>
          </p:nvPr>
        </p:nvSpPr>
        <p:spPr>
          <a:xfrm>
            <a:off x="224601" y="1156445"/>
            <a:ext cx="4637879" cy="3365057"/>
          </a:xfrm>
        </p:spPr>
        <p:txBody>
          <a:bodyPr>
            <a:normAutofit/>
          </a:bodyPr>
          <a:lstStyle/>
          <a:p>
            <a:pPr>
              <a:spcAft>
                <a:spcPts val="450"/>
              </a:spcAft>
              <a:buClr>
                <a:srgbClr val="C00000"/>
              </a:buClr>
            </a:pPr>
            <a:r>
              <a:rPr lang="en-GB" sz="2000" dirty="0">
                <a:latin typeface="Arial" panose="020B0604020202020204" pitchFamily="34" charset="0"/>
                <a:cs typeface="Arial" panose="020B0604020202020204" pitchFamily="34" charset="0"/>
              </a:rPr>
              <a:t>Unfixed bugs camouflage other bugs</a:t>
            </a:r>
          </a:p>
          <a:p>
            <a:pPr>
              <a:spcAft>
                <a:spcPts val="450"/>
              </a:spcAft>
              <a:buClr>
                <a:srgbClr val="C00000"/>
              </a:buClr>
            </a:pPr>
            <a:r>
              <a:rPr lang="en-GB" sz="2000" dirty="0">
                <a:latin typeface="Arial" panose="020B0604020202020204" pitchFamily="34" charset="0"/>
                <a:cs typeface="Arial" panose="020B0604020202020204" pitchFamily="34" charset="0"/>
              </a:rPr>
              <a:t>Unfixed bugs suggest quality isn’t important</a:t>
            </a:r>
          </a:p>
          <a:p>
            <a:pPr>
              <a:spcAft>
                <a:spcPts val="450"/>
              </a:spcAft>
              <a:buClr>
                <a:srgbClr val="C00000"/>
              </a:buClr>
            </a:pPr>
            <a:r>
              <a:rPr lang="en-GB" sz="2000" dirty="0">
                <a:latin typeface="Arial" panose="020B0604020202020204" pitchFamily="34" charset="0"/>
                <a:cs typeface="Arial" panose="020B0604020202020204" pitchFamily="34" charset="0"/>
              </a:rPr>
              <a:t>Discussing unfixed bugs is a waste of time</a:t>
            </a:r>
          </a:p>
          <a:p>
            <a:pPr>
              <a:spcAft>
                <a:spcPts val="450"/>
              </a:spcAft>
              <a:buClr>
                <a:srgbClr val="C00000"/>
              </a:buClr>
            </a:pPr>
            <a:r>
              <a:rPr lang="en-GB" sz="2000" dirty="0">
                <a:latin typeface="Arial" panose="020B0604020202020204" pitchFamily="34" charset="0"/>
                <a:cs typeface="Arial" panose="020B0604020202020204" pitchFamily="34" charset="0"/>
              </a:rPr>
              <a:t>Unfixed bugs lead to duplicate effort</a:t>
            </a:r>
          </a:p>
          <a:p>
            <a:pPr>
              <a:spcAft>
                <a:spcPts val="450"/>
              </a:spcAft>
              <a:buClr>
                <a:srgbClr val="C00000"/>
              </a:buClr>
            </a:pPr>
            <a:r>
              <a:rPr lang="en-GB" sz="2000" dirty="0">
                <a:latin typeface="Arial" panose="020B0604020202020204" pitchFamily="34" charset="0"/>
                <a:cs typeface="Arial" panose="020B0604020202020204" pitchFamily="34" charset="0"/>
              </a:rPr>
              <a:t>Unfixed bugs lead to unreliable metrics</a:t>
            </a:r>
          </a:p>
          <a:p>
            <a:endParaRPr lang="en-US" dirty="0"/>
          </a:p>
        </p:txBody>
      </p:sp>
      <p:sp>
        <p:nvSpPr>
          <p:cNvPr id="4" name="Content Placeholder 2"/>
          <p:cNvSpPr txBox="1">
            <a:spLocks/>
          </p:cNvSpPr>
          <p:nvPr/>
        </p:nvSpPr>
        <p:spPr>
          <a:xfrm>
            <a:off x="4756150" y="996950"/>
            <a:ext cx="3886200" cy="36893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450"/>
              </a:spcAft>
              <a:buClr>
                <a:srgbClr val="C00000"/>
              </a:buClr>
            </a:pPr>
            <a:r>
              <a:rPr lang="en-GB" sz="2000" dirty="0">
                <a:solidFill>
                  <a:schemeClr val="tx1"/>
                </a:solidFill>
                <a:latin typeface="Arial" panose="020B0604020202020204" pitchFamily="34" charset="0"/>
                <a:cs typeface="Arial" panose="020B0604020202020204" pitchFamily="34" charset="0"/>
              </a:rPr>
              <a:t>Unfixed bugs distract the entire team</a:t>
            </a:r>
          </a:p>
          <a:p>
            <a:pPr>
              <a:spcAft>
                <a:spcPts val="450"/>
              </a:spcAft>
              <a:buClr>
                <a:srgbClr val="C00000"/>
              </a:buClr>
            </a:pPr>
            <a:r>
              <a:rPr lang="en-GB" sz="2000" dirty="0">
                <a:solidFill>
                  <a:schemeClr val="tx1"/>
                </a:solidFill>
                <a:latin typeface="Arial" panose="020B0604020202020204" pitchFamily="34" charset="0"/>
                <a:cs typeface="Arial" panose="020B0604020202020204" pitchFamily="34" charset="0"/>
              </a:rPr>
              <a:t>Unfixed bugs hinder short-notice releases</a:t>
            </a:r>
          </a:p>
          <a:p>
            <a:pPr>
              <a:spcAft>
                <a:spcPts val="450"/>
              </a:spcAft>
              <a:buClr>
                <a:srgbClr val="C00000"/>
              </a:buClr>
            </a:pPr>
            <a:r>
              <a:rPr lang="en-GB" sz="2000" dirty="0">
                <a:solidFill>
                  <a:schemeClr val="tx1"/>
                </a:solidFill>
                <a:latin typeface="Arial" panose="020B0604020202020204" pitchFamily="34" charset="0"/>
                <a:cs typeface="Arial" panose="020B0604020202020204" pitchFamily="34" charset="0"/>
              </a:rPr>
              <a:t>Unfixed bugs lead to inaccurate estimates</a:t>
            </a:r>
          </a:p>
          <a:p>
            <a:pPr>
              <a:spcAft>
                <a:spcPts val="450"/>
              </a:spcAft>
              <a:buClr>
                <a:srgbClr val="C00000"/>
              </a:buClr>
            </a:pPr>
            <a:r>
              <a:rPr lang="en-GB" sz="2000" dirty="0">
                <a:solidFill>
                  <a:schemeClr val="tx1"/>
                </a:solidFill>
                <a:latin typeface="Arial" panose="020B0604020202020204" pitchFamily="34" charset="0"/>
                <a:cs typeface="Arial" panose="020B0604020202020204" pitchFamily="34" charset="0"/>
              </a:rPr>
              <a:t>Fixing familiar code is easier than unfamiliar code</a:t>
            </a:r>
          </a:p>
          <a:p>
            <a:pPr>
              <a:spcAft>
                <a:spcPts val="450"/>
              </a:spcAft>
              <a:buClr>
                <a:srgbClr val="C00000"/>
              </a:buClr>
            </a:pPr>
            <a:r>
              <a:rPr lang="en-GB" sz="2000" dirty="0">
                <a:solidFill>
                  <a:schemeClr val="tx1"/>
                </a:solidFill>
                <a:latin typeface="Arial" panose="020B0604020202020204" pitchFamily="34" charset="0"/>
                <a:cs typeface="Arial" panose="020B0604020202020204" pitchFamily="34" charset="0"/>
              </a:rPr>
              <a:t>Fixing a bug today costs less than tomorrow</a:t>
            </a:r>
          </a:p>
        </p:txBody>
      </p:sp>
    </p:spTree>
    <p:extLst>
      <p:ext uri="{BB962C8B-B14F-4D97-AF65-F5344CB8AC3E}">
        <p14:creationId xmlns:p14="http://schemas.microsoft.com/office/powerpoint/2010/main" val="2978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1" y="301979"/>
            <a:ext cx="6166950" cy="4113307"/>
          </a:xfrm>
          <a:prstGeom prst="rect">
            <a:avLst/>
          </a:prstGeom>
        </p:spPr>
      </p:pic>
      <p:sp>
        <p:nvSpPr>
          <p:cNvPr id="4" name="Title 1"/>
          <p:cNvSpPr txBox="1">
            <a:spLocks/>
          </p:cNvSpPr>
          <p:nvPr/>
        </p:nvSpPr>
        <p:spPr>
          <a:xfrm>
            <a:off x="1215011" y="465539"/>
            <a:ext cx="8229600" cy="1893093"/>
          </a:xfrm>
          <a:prstGeom prst="rect">
            <a:avLst/>
          </a:prstGeom>
        </p:spPr>
        <p:txBody>
          <a:bodyPr>
            <a:normAutofit fontScale="9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Arial"/>
                <a:cs typeface="Arial"/>
              </a:rPr>
              <a:t>The next question:</a:t>
            </a:r>
            <a:r>
              <a:rPr lang="en-US" b="1" dirty="0" smtClean="0">
                <a:solidFill>
                  <a:schemeClr val="bg1"/>
                </a:solidFill>
                <a:latin typeface="Arial"/>
                <a:cs typeface="Arial"/>
              </a:rPr>
              <a:t/>
            </a:r>
            <a:br>
              <a:rPr lang="en-US" b="1" dirty="0" smtClean="0">
                <a:solidFill>
                  <a:schemeClr val="bg1"/>
                </a:solidFill>
                <a:latin typeface="Arial"/>
                <a:cs typeface="Arial"/>
              </a:rPr>
            </a:br>
            <a:r>
              <a:rPr lang="en-US" b="1" dirty="0" smtClean="0">
                <a:solidFill>
                  <a:schemeClr val="bg1"/>
                </a:solidFill>
                <a:latin typeface="Arial"/>
                <a:cs typeface="Arial"/>
              </a:rPr>
              <a:t>What do I test?</a:t>
            </a:r>
            <a:r>
              <a:rPr lang="en-US" dirty="0" smtClean="0"/>
              <a:t/>
            </a:r>
            <a:br>
              <a:rPr lang="en-US" dirty="0" smtClean="0"/>
            </a:br>
            <a:endParaRPr lang="en-US" dirty="0">
              <a:solidFill>
                <a:schemeClr val="bg1">
                  <a:lumMod val="95000"/>
                </a:schemeClr>
              </a:solidFill>
            </a:endParaRPr>
          </a:p>
        </p:txBody>
      </p:sp>
    </p:spTree>
    <p:extLst>
      <p:ext uri="{BB962C8B-B14F-4D97-AF65-F5344CB8AC3E}">
        <p14:creationId xmlns:p14="http://schemas.microsoft.com/office/powerpoint/2010/main" val="7057891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Arial" pitchFamily="34" charset="0"/>
              </a:rPr>
              <a:t>How is data </a:t>
            </a:r>
            <a:r>
              <a:rPr lang="en-US" dirty="0">
                <a:solidFill>
                  <a:srgbClr val="C00000"/>
                </a:solidFill>
                <a:latin typeface="Arial" pitchFamily="34" charset="0"/>
              </a:rPr>
              <a:t>retrieved</a:t>
            </a:r>
            <a:r>
              <a:rPr lang="en-US" dirty="0">
                <a:latin typeface="Arial" pitchFamily="34" charset="0"/>
              </a:rPr>
              <a:t>, </a:t>
            </a:r>
            <a:r>
              <a:rPr lang="en-US" dirty="0">
                <a:solidFill>
                  <a:srgbClr val="C00000"/>
                </a:solidFill>
                <a:latin typeface="Arial" pitchFamily="34" charset="0"/>
              </a:rPr>
              <a:t>stored</a:t>
            </a:r>
            <a:r>
              <a:rPr lang="en-US" dirty="0">
                <a:latin typeface="Arial" pitchFamily="34" charset="0"/>
              </a:rPr>
              <a:t> and </a:t>
            </a:r>
            <a:r>
              <a:rPr lang="en-US" dirty="0">
                <a:solidFill>
                  <a:srgbClr val="C00000"/>
                </a:solidFill>
                <a:latin typeface="Arial" pitchFamily="34" charset="0"/>
              </a:rPr>
              <a:t>maintained</a:t>
            </a:r>
            <a:r>
              <a:rPr lang="en-US" dirty="0">
                <a:latin typeface="Arial" pitchFamily="34" charset="0"/>
              </a:rPr>
              <a:t> in your application?</a:t>
            </a:r>
            <a:endParaRPr lang="en-US" dirty="0"/>
          </a:p>
        </p:txBody>
      </p:sp>
      <p:sp>
        <p:nvSpPr>
          <p:cNvPr id="4" name="TextBox 3"/>
          <p:cNvSpPr txBox="1"/>
          <p:nvPr/>
        </p:nvSpPr>
        <p:spPr>
          <a:xfrm>
            <a:off x="558800" y="1443781"/>
            <a:ext cx="6400800" cy="900246"/>
          </a:xfrm>
          <a:prstGeom prst="rect">
            <a:avLst/>
          </a:prstGeom>
          <a:noFill/>
        </p:spPr>
        <p:txBody>
          <a:bodyPr wrap="square" lIns="68580" tIns="34290" rIns="68580" bIns="34290" rtlCol="0">
            <a:spAutoFit/>
          </a:bodyPr>
          <a:lstStyle/>
          <a:p>
            <a:r>
              <a:rPr lang="en-US" sz="1800" dirty="0"/>
              <a:t>“[SQL code] includes </a:t>
            </a:r>
            <a:r>
              <a:rPr lang="en-US" sz="1800" dirty="0">
                <a:solidFill>
                  <a:srgbClr val="C00000"/>
                </a:solidFill>
              </a:rPr>
              <a:t>views, stored procedures, functions, triggers, </a:t>
            </a:r>
            <a:r>
              <a:rPr lang="en-US" sz="1800" dirty="0"/>
              <a:t>the</a:t>
            </a:r>
            <a:r>
              <a:rPr lang="en-US" sz="1800" dirty="0">
                <a:solidFill>
                  <a:srgbClr val="C00000"/>
                </a:solidFill>
              </a:rPr>
              <a:t> creation of tables </a:t>
            </a:r>
            <a:r>
              <a:rPr lang="en-US" sz="1800" dirty="0"/>
              <a:t>and</a:t>
            </a:r>
            <a:r>
              <a:rPr lang="en-US" sz="1800" dirty="0">
                <a:solidFill>
                  <a:srgbClr val="C00000"/>
                </a:solidFill>
              </a:rPr>
              <a:t> </a:t>
            </a:r>
            <a:r>
              <a:rPr lang="en-US" sz="1800" dirty="0"/>
              <a:t>the</a:t>
            </a:r>
            <a:r>
              <a:rPr lang="en-US" sz="1800" dirty="0">
                <a:solidFill>
                  <a:srgbClr val="C00000"/>
                </a:solidFill>
              </a:rPr>
              <a:t> relationships between them, </a:t>
            </a:r>
            <a:r>
              <a:rPr lang="en-US" sz="1800" dirty="0"/>
              <a:t>and</a:t>
            </a:r>
            <a:r>
              <a:rPr lang="en-US" sz="1800" dirty="0">
                <a:solidFill>
                  <a:srgbClr val="C00000"/>
                </a:solidFill>
              </a:rPr>
              <a:t> query statements</a:t>
            </a:r>
            <a:r>
              <a:rPr lang="en-US" sz="1800" dirty="0"/>
              <a:t> embedded in other programming languages.”</a:t>
            </a:r>
            <a:endParaRPr lang="en-GB" sz="1800" dirty="0"/>
          </a:p>
        </p:txBody>
      </p:sp>
      <p:sp>
        <p:nvSpPr>
          <p:cNvPr id="5" name="TextBox 4"/>
          <p:cNvSpPr txBox="1"/>
          <p:nvPr/>
        </p:nvSpPr>
        <p:spPr>
          <a:xfrm>
            <a:off x="2971800" y="2679701"/>
            <a:ext cx="5257800" cy="1454244"/>
          </a:xfrm>
          <a:prstGeom prst="rect">
            <a:avLst/>
          </a:prstGeom>
          <a:noFill/>
        </p:spPr>
        <p:txBody>
          <a:bodyPr wrap="square" lIns="68580" tIns="34290" rIns="68580" bIns="34290" rtlCol="0">
            <a:spAutoFit/>
          </a:bodyPr>
          <a:lstStyle/>
          <a:p>
            <a:r>
              <a:rPr lang="en-US" sz="1800" dirty="0"/>
              <a:t>“…Writing this code often involves decisions about the </a:t>
            </a:r>
            <a:r>
              <a:rPr lang="en-US" sz="1800" dirty="0">
                <a:solidFill>
                  <a:srgbClr val="C00000"/>
                </a:solidFill>
              </a:rPr>
              <a:t>nature of data being processed, complicated joining </a:t>
            </a:r>
            <a:r>
              <a:rPr lang="en-US" sz="1800" dirty="0"/>
              <a:t>and</a:t>
            </a:r>
            <a:r>
              <a:rPr lang="en-US" sz="1800" dirty="0">
                <a:solidFill>
                  <a:srgbClr val="C00000"/>
                </a:solidFill>
              </a:rPr>
              <a:t> filtering, performance tuning, data cleansing, replication </a:t>
            </a:r>
            <a:r>
              <a:rPr lang="en-US" sz="1800" dirty="0"/>
              <a:t>and</a:t>
            </a:r>
            <a:r>
              <a:rPr lang="en-US" sz="1800" dirty="0">
                <a:solidFill>
                  <a:srgbClr val="C00000"/>
                </a:solidFill>
              </a:rPr>
              <a:t> data maintenance</a:t>
            </a:r>
            <a:r>
              <a:rPr lang="en-US" sz="1800" dirty="0"/>
              <a:t>.”</a:t>
            </a:r>
            <a:endParaRPr lang="en-GB" sz="1800" dirty="0"/>
          </a:p>
          <a:p>
            <a:endParaRPr lang="en-GB" dirty="0"/>
          </a:p>
        </p:txBody>
      </p:sp>
      <p:sp>
        <p:nvSpPr>
          <p:cNvPr id="6" name="TextBox 5"/>
          <p:cNvSpPr txBox="1"/>
          <p:nvPr/>
        </p:nvSpPr>
        <p:spPr>
          <a:xfrm>
            <a:off x="577850" y="4128660"/>
            <a:ext cx="8858250" cy="284693"/>
          </a:xfrm>
          <a:prstGeom prst="rect">
            <a:avLst/>
          </a:prstGeom>
          <a:noFill/>
        </p:spPr>
        <p:txBody>
          <a:bodyPr wrap="square" lIns="68580" tIns="34290" rIns="68580" bIns="34290" rtlCol="0">
            <a:spAutoFit/>
          </a:bodyPr>
          <a:lstStyle/>
          <a:p>
            <a:r>
              <a:rPr lang="en-GB" sz="1400" dirty="0">
                <a:solidFill>
                  <a:schemeClr val="tx1">
                    <a:lumMod val="65000"/>
                    <a:lumOff val="35000"/>
                  </a:schemeClr>
                </a:solidFill>
              </a:rPr>
              <a:t>Source: </a:t>
            </a:r>
            <a:r>
              <a:rPr lang="en-GB" sz="1400" dirty="0" smtClean="0">
                <a:solidFill>
                  <a:schemeClr val="tx1">
                    <a:lumMod val="65000"/>
                    <a:lumOff val="35000"/>
                  </a:schemeClr>
                </a:solidFill>
              </a:rPr>
              <a:t>Sebastian </a:t>
            </a:r>
            <a:r>
              <a:rPr lang="en-GB" sz="1400" dirty="0" err="1" smtClean="0">
                <a:solidFill>
                  <a:schemeClr val="tx1">
                    <a:lumMod val="65000"/>
                    <a:lumOff val="35000"/>
                  </a:schemeClr>
                </a:solidFill>
              </a:rPr>
              <a:t>Meine</a:t>
            </a:r>
            <a:r>
              <a:rPr lang="en-GB" sz="1400" dirty="0" smtClean="0">
                <a:solidFill>
                  <a:schemeClr val="tx1">
                    <a:lumMod val="65000"/>
                    <a:lumOff val="35000"/>
                  </a:schemeClr>
                </a:solidFill>
              </a:rPr>
              <a:t> and Dennis Lloyd – “</a:t>
            </a:r>
            <a:r>
              <a:rPr lang="en-GB" sz="1400" dirty="0" smtClean="0">
                <a:solidFill>
                  <a:schemeClr val="tx1">
                    <a:lumMod val="65000"/>
                    <a:lumOff val="35000"/>
                  </a:schemeClr>
                </a:solidFill>
                <a:hlinkClick r:id="rId2"/>
              </a:rPr>
              <a:t>SQL Server Unit Testing with </a:t>
            </a:r>
            <a:r>
              <a:rPr lang="en-GB" sz="1400" dirty="0" err="1" smtClean="0">
                <a:solidFill>
                  <a:schemeClr val="tx1">
                    <a:lumMod val="65000"/>
                    <a:lumOff val="35000"/>
                  </a:schemeClr>
                </a:solidFill>
                <a:hlinkClick r:id="rId2"/>
              </a:rPr>
              <a:t>tSQLt</a:t>
            </a:r>
            <a:r>
              <a:rPr lang="en-GB" sz="1400" dirty="0" smtClean="0">
                <a:solidFill>
                  <a:schemeClr val="tx1">
                    <a:lumMod val="65000"/>
                    <a:lumOff val="35000"/>
                  </a:schemeClr>
                </a:solidFill>
              </a:rPr>
              <a:t>” – simple-talk.com </a:t>
            </a:r>
            <a:endParaRPr lang="en-GB" sz="1400" dirty="0">
              <a:solidFill>
                <a:schemeClr val="tx1">
                  <a:lumMod val="65000"/>
                  <a:lumOff val="35000"/>
                </a:schemeClr>
              </a:solidFill>
            </a:endParaRPr>
          </a:p>
        </p:txBody>
      </p:sp>
    </p:spTree>
    <p:extLst>
      <p:ext uri="{BB962C8B-B14F-4D97-AF65-F5344CB8AC3E}">
        <p14:creationId xmlns:p14="http://schemas.microsoft.com/office/powerpoint/2010/main" val="4120309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test?</a:t>
            </a:r>
            <a:endParaRPr lang="en-US" dirty="0"/>
          </a:p>
        </p:txBody>
      </p:sp>
      <p:sp>
        <p:nvSpPr>
          <p:cNvPr id="3" name="Content Placeholder 2"/>
          <p:cNvSpPr>
            <a:spLocks noGrp="1"/>
          </p:cNvSpPr>
          <p:nvPr>
            <p:ph idx="1"/>
          </p:nvPr>
        </p:nvSpPr>
        <p:spPr/>
        <p:txBody>
          <a:bodyPr>
            <a:normAutofit/>
          </a:bodyPr>
          <a:lstStyle/>
          <a:p>
            <a:pPr>
              <a:spcAft>
                <a:spcPts val="450"/>
              </a:spcAft>
              <a:buClr>
                <a:srgbClr val="C00000"/>
              </a:buClr>
            </a:pPr>
            <a:r>
              <a:rPr lang="en-US" dirty="0">
                <a:latin typeface="Arial" panose="020B0604020202020204" pitchFamily="34" charset="0"/>
                <a:cs typeface="Arial" panose="020B0604020202020204" pitchFamily="34" charset="0"/>
              </a:rPr>
              <a:t>Calculations in procedures and functions</a:t>
            </a:r>
          </a:p>
          <a:p>
            <a:pPr>
              <a:spcAft>
                <a:spcPts val="450"/>
              </a:spcAft>
              <a:buClr>
                <a:srgbClr val="C00000"/>
              </a:buClr>
            </a:pPr>
            <a:r>
              <a:rPr lang="en-US" dirty="0">
                <a:latin typeface="Arial" panose="020B0604020202020204" pitchFamily="34" charset="0"/>
                <a:cs typeface="Arial" panose="020B0604020202020204" pitchFamily="34" charset="0"/>
              </a:rPr>
              <a:t>Constraints </a:t>
            </a:r>
          </a:p>
          <a:p>
            <a:pPr>
              <a:spcAft>
                <a:spcPts val="450"/>
              </a:spcAft>
              <a:buClr>
                <a:srgbClr val="C00000"/>
              </a:buClr>
            </a:pPr>
            <a:r>
              <a:rPr lang="en-US" dirty="0">
                <a:latin typeface="Arial" panose="020B0604020202020204" pitchFamily="34" charset="0"/>
                <a:cs typeface="Arial" panose="020B0604020202020204" pitchFamily="34" charset="0"/>
              </a:rPr>
              <a:t>Edge cases of data DML</a:t>
            </a:r>
          </a:p>
          <a:p>
            <a:pPr>
              <a:spcAft>
                <a:spcPts val="450"/>
              </a:spcAft>
              <a:buClr>
                <a:srgbClr val="C00000"/>
              </a:buClr>
            </a:pPr>
            <a:r>
              <a:rPr lang="en-US" dirty="0">
                <a:latin typeface="Arial" panose="020B0604020202020204" pitchFamily="34" charset="0"/>
                <a:cs typeface="Arial" panose="020B0604020202020204" pitchFamily="34" charset="0"/>
              </a:rPr>
              <a:t>Expected behavior of data DML</a:t>
            </a:r>
          </a:p>
          <a:p>
            <a:pPr>
              <a:spcAft>
                <a:spcPts val="450"/>
              </a:spcAft>
              <a:buClr>
                <a:srgbClr val="C00000"/>
              </a:buClr>
            </a:pPr>
            <a:r>
              <a:rPr lang="en-US" dirty="0">
                <a:latin typeface="Arial" panose="020B0604020202020204" pitchFamily="34" charset="0"/>
                <a:cs typeface="Arial" panose="020B0604020202020204" pitchFamily="34" charset="0"/>
              </a:rPr>
              <a:t>Error Handling</a:t>
            </a:r>
          </a:p>
          <a:p>
            <a:pPr>
              <a:spcAft>
                <a:spcPts val="450"/>
              </a:spcAft>
              <a:buClr>
                <a:srgbClr val="C00000"/>
              </a:buClr>
            </a:pPr>
            <a:r>
              <a:rPr lang="en-US" dirty="0">
                <a:latin typeface="Arial" panose="020B0604020202020204" pitchFamily="34" charset="0"/>
                <a:cs typeface="Arial" panose="020B0604020202020204" pitchFamily="34" charset="0"/>
              </a:rPr>
              <a:t>Standards</a:t>
            </a:r>
          </a:p>
          <a:p>
            <a:endParaRPr lang="en-US" dirty="0"/>
          </a:p>
        </p:txBody>
      </p:sp>
    </p:spTree>
    <p:extLst>
      <p:ext uri="{BB962C8B-B14F-4D97-AF65-F5344CB8AC3E}">
        <p14:creationId xmlns:p14="http://schemas.microsoft.com/office/powerpoint/2010/main" val="81058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a:xfrm>
            <a:off x="3733801" y="1086095"/>
            <a:ext cx="4953443" cy="2992788"/>
          </a:xfrm>
        </p:spPr>
        <p:txBody>
          <a:bodyPr/>
          <a:lstStyle/>
          <a:p>
            <a:pPr marL="0" indent="0">
              <a:buNone/>
            </a:pPr>
            <a:r>
              <a:rPr lang="en-GB" sz="2100" b="1" dirty="0">
                <a:solidFill>
                  <a:srgbClr val="CC0000"/>
                </a:solidFill>
                <a:latin typeface="Arial" panose="020B0604020202020204" pitchFamily="34" charset="0"/>
                <a:cs typeface="Arial" panose="020B0604020202020204" pitchFamily="34" charset="0"/>
              </a:rPr>
              <a:t>Standards</a:t>
            </a:r>
          </a:p>
          <a:p>
            <a:pPr marL="469106" indent="-469106">
              <a:spcAft>
                <a:spcPts val="450"/>
              </a:spcAft>
              <a:buClr>
                <a:srgbClr val="C00000"/>
              </a:buClr>
              <a:buFont typeface="Wingdings" panose="05000000000000000000" pitchFamily="2" charset="2"/>
              <a:buChar char="§"/>
            </a:pPr>
            <a:endParaRPr lang="en-GB" sz="2100" dirty="0">
              <a:latin typeface="Arial" panose="020B0604020202020204" pitchFamily="34" charset="0"/>
              <a:cs typeface="Arial" panose="020B0604020202020204" pitchFamily="34" charset="0"/>
            </a:endParaRP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Ensure that the standards you care about are followed.</a:t>
            </a:r>
          </a:p>
          <a:p>
            <a:pPr marL="469106" lvl="1" indent="-469106">
              <a:spcAft>
                <a:spcPts val="450"/>
              </a:spcAft>
              <a:buClr>
                <a:srgbClr val="C00000"/>
              </a:buClr>
              <a:buFont typeface="Arial"/>
              <a:buChar char="•"/>
            </a:pPr>
            <a:r>
              <a:rPr lang="en-US" sz="2100" dirty="0" err="1">
                <a:latin typeface="Arial" panose="020B0604020202020204" pitchFamily="34" charset="0"/>
                <a:cs typeface="Arial" panose="020B0604020202020204" pitchFamily="34" charset="0"/>
              </a:rPr>
              <a:t>SQLCop</a:t>
            </a:r>
            <a:r>
              <a:rPr lang="en-US" sz="2100" dirty="0">
                <a:latin typeface="Arial" panose="020B0604020202020204" pitchFamily="34" charset="0"/>
                <a:cs typeface="Arial" panose="020B0604020202020204" pitchFamily="34" charset="0"/>
              </a:rPr>
              <a:t> – </a:t>
            </a:r>
            <a:r>
              <a:rPr lang="en-US" sz="2100" dirty="0">
                <a:latin typeface="Arial" panose="020B0604020202020204" pitchFamily="34" charset="0"/>
                <a:cs typeface="Arial" panose="020B0604020202020204" pitchFamily="34" charset="0"/>
                <a:hlinkClick r:id="rId2"/>
              </a:rPr>
              <a:t>sqlcop.lessthandot.com</a:t>
            </a:r>
            <a:endParaRPr lang="en-US" sz="2100" dirty="0">
              <a:latin typeface="Arial" panose="020B0604020202020204" pitchFamily="34" charset="0"/>
              <a:cs typeface="Arial" panose="020B0604020202020204" pitchFamily="34" charset="0"/>
            </a:endParaRP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Easy to write your own</a:t>
            </a:r>
            <a:endParaRPr lang="en-US" dirty="0"/>
          </a:p>
        </p:txBody>
      </p:sp>
      <p:pic>
        <p:nvPicPr>
          <p:cNvPr id="14" name="Picture 13"/>
          <p:cNvPicPr>
            <a:picLocks noChangeAspect="1"/>
          </p:cNvPicPr>
          <p:nvPr/>
        </p:nvPicPr>
        <p:blipFill>
          <a:blip r:embed="rId3"/>
          <a:stretch>
            <a:fillRect/>
          </a:stretch>
        </p:blipFill>
        <p:spPr>
          <a:xfrm>
            <a:off x="642822" y="1003489"/>
            <a:ext cx="2952750" cy="3562047"/>
          </a:xfrm>
          <a:prstGeom prst="rect">
            <a:avLst/>
          </a:prstGeom>
        </p:spPr>
      </p:pic>
    </p:spTree>
    <p:extLst>
      <p:ext uri="{BB962C8B-B14F-4D97-AF65-F5344CB8AC3E}">
        <p14:creationId xmlns:p14="http://schemas.microsoft.com/office/powerpoint/2010/main" val="2123259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tSQLt</a:t>
            </a:r>
            <a:r>
              <a:rPr lang="en-US" dirty="0" smtClean="0"/>
              <a:t>?</a:t>
            </a:r>
            <a:endParaRPr lang="en-US" dirty="0"/>
          </a:p>
        </p:txBody>
      </p:sp>
      <p:sp>
        <p:nvSpPr>
          <p:cNvPr id="3" name="Content Placeholder 2"/>
          <p:cNvSpPr>
            <a:spLocks noGrp="1"/>
          </p:cNvSpPr>
          <p:nvPr>
            <p:ph idx="1"/>
          </p:nvPr>
        </p:nvSpPr>
        <p:spPr/>
        <p:txBody>
          <a:bodyPr>
            <a:normAutofit/>
          </a:bodyPr>
          <a:lstStyle/>
          <a:p>
            <a:pPr>
              <a:spcAft>
                <a:spcPts val="450"/>
              </a:spcAft>
              <a:buClr>
                <a:srgbClr val="C00000"/>
              </a:buClr>
            </a:pPr>
            <a:r>
              <a:rPr lang="en-GB" dirty="0">
                <a:latin typeface="Arial" panose="020B0604020202020204" pitchFamily="34" charset="0"/>
                <a:cs typeface="Arial" panose="020B0604020202020204" pitchFamily="34" charset="0"/>
              </a:rPr>
              <a:t>Free framework, similar to </a:t>
            </a:r>
            <a:r>
              <a:rPr lang="en-GB" dirty="0" err="1">
                <a:latin typeface="Arial" panose="020B0604020202020204" pitchFamily="34" charset="0"/>
                <a:cs typeface="Arial" panose="020B0604020202020204" pitchFamily="34" charset="0"/>
              </a:rPr>
              <a:t>nUnit</a:t>
            </a: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jUnit</a:t>
            </a:r>
            <a:endParaRPr lang="en-GB" dirty="0">
              <a:latin typeface="Arial" panose="020B0604020202020204" pitchFamily="34" charset="0"/>
              <a:cs typeface="Arial" panose="020B0604020202020204" pitchFamily="34" charset="0"/>
            </a:endParaRPr>
          </a:p>
          <a:p>
            <a:pPr>
              <a:spcAft>
                <a:spcPts val="450"/>
              </a:spcAft>
              <a:buClr>
                <a:srgbClr val="C00000"/>
              </a:buClr>
            </a:pPr>
            <a:r>
              <a:rPr lang="en-GB" dirty="0">
                <a:latin typeface="Arial" panose="020B0604020202020204" pitchFamily="34" charset="0"/>
                <a:cs typeface="Arial" panose="020B0604020202020204" pitchFamily="34" charset="0"/>
              </a:rPr>
              <a:t>Tests written in T-SQL</a:t>
            </a:r>
          </a:p>
          <a:p>
            <a:pPr>
              <a:spcAft>
                <a:spcPts val="450"/>
              </a:spcAft>
              <a:buClr>
                <a:srgbClr val="C00000"/>
              </a:buClr>
            </a:pPr>
            <a:r>
              <a:rPr lang="en-GB" dirty="0">
                <a:latin typeface="Arial" panose="020B0604020202020204" pitchFamily="34" charset="0"/>
                <a:cs typeface="Arial" panose="020B0604020202020204" pitchFamily="34" charset="0"/>
              </a:rPr>
              <a:t>Can use SSMS IDE</a:t>
            </a:r>
          </a:p>
          <a:p>
            <a:pPr>
              <a:spcAft>
                <a:spcPts val="450"/>
              </a:spcAft>
              <a:buClr>
                <a:srgbClr val="C00000"/>
              </a:buClr>
            </a:pPr>
            <a:r>
              <a:rPr lang="en-GB" dirty="0">
                <a:latin typeface="Arial" panose="020B0604020202020204" pitchFamily="34" charset="0"/>
                <a:cs typeface="Arial" panose="020B0604020202020204" pitchFamily="34" charset="0"/>
              </a:rPr>
              <a:t>Run tests singly, in groups and in any order</a:t>
            </a:r>
          </a:p>
          <a:p>
            <a:pPr>
              <a:spcAft>
                <a:spcPts val="450"/>
              </a:spcAft>
              <a:buClr>
                <a:srgbClr val="C00000"/>
              </a:buClr>
            </a:pPr>
            <a:r>
              <a:rPr lang="en-GB" dirty="0">
                <a:latin typeface="Arial" panose="020B0604020202020204" pitchFamily="34" charset="0"/>
                <a:cs typeface="Arial" panose="020B0604020202020204" pitchFamily="34" charset="0"/>
              </a:rPr>
              <a:t>Self-contained tests – isolated transaction</a:t>
            </a:r>
          </a:p>
          <a:p>
            <a:pPr>
              <a:spcAft>
                <a:spcPts val="450"/>
              </a:spcAft>
              <a:buClr>
                <a:srgbClr val="C00000"/>
              </a:buClr>
            </a:pPr>
            <a:r>
              <a:rPr lang="en-GB" dirty="0">
                <a:latin typeface="Arial" panose="020B0604020202020204" pitchFamily="34" charset="0"/>
                <a:cs typeface="Arial" panose="020B0604020202020204" pitchFamily="34" charset="0"/>
              </a:rPr>
              <a:t>Includes common assertions to reduce repetitive coding</a:t>
            </a:r>
          </a:p>
          <a:p>
            <a:pPr>
              <a:spcAft>
                <a:spcPts val="450"/>
              </a:spcAft>
              <a:buClr>
                <a:srgbClr val="C00000"/>
              </a:buClr>
            </a:pPr>
            <a:r>
              <a:rPr lang="en-GB" dirty="0">
                <a:latin typeface="Arial" panose="020B0604020202020204" pitchFamily="34" charset="0"/>
                <a:cs typeface="Arial" panose="020B0604020202020204" pitchFamily="34" charset="0"/>
              </a:rPr>
              <a:t>Requires the SQLCLR</a:t>
            </a:r>
          </a:p>
          <a:p>
            <a:endParaRPr lang="en-US" dirty="0"/>
          </a:p>
        </p:txBody>
      </p:sp>
    </p:spTree>
    <p:extLst>
      <p:ext uri="{BB962C8B-B14F-4D97-AF65-F5344CB8AC3E}">
        <p14:creationId xmlns:p14="http://schemas.microsoft.com/office/powerpoint/2010/main" val="3545789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tests</a:t>
            </a:r>
            <a:endParaRPr lang="en-US" dirty="0"/>
          </a:p>
        </p:txBody>
      </p:sp>
      <p:sp>
        <p:nvSpPr>
          <p:cNvPr id="3" name="Content Placeholder 2"/>
          <p:cNvSpPr>
            <a:spLocks noGrp="1"/>
          </p:cNvSpPr>
          <p:nvPr>
            <p:ph idx="1"/>
          </p:nvPr>
        </p:nvSpPr>
        <p:spPr/>
        <p:txBody>
          <a:bodyPr>
            <a:normAutofit lnSpcReduction="10000"/>
          </a:bodyPr>
          <a:lstStyle/>
          <a:p>
            <a:pPr>
              <a:spcAft>
                <a:spcPts val="450"/>
              </a:spcAft>
              <a:buClr>
                <a:srgbClr val="C00000"/>
              </a:buClr>
            </a:pPr>
            <a:r>
              <a:rPr lang="en-US" sz="2100" b="1" dirty="0">
                <a:solidFill>
                  <a:srgbClr val="CC0000"/>
                </a:solidFill>
                <a:latin typeface="Arial" panose="020B0604020202020204" pitchFamily="34" charset="0"/>
                <a:cs typeface="Arial" panose="020B0604020202020204" pitchFamily="34" charset="0"/>
              </a:rPr>
              <a:t>Classes</a:t>
            </a:r>
          </a:p>
          <a:p>
            <a:pPr marL="933450" lvl="1" indent="-457200">
              <a:buFont typeface="Arial"/>
              <a:buChar char="•"/>
            </a:pPr>
            <a:r>
              <a:rPr lang="en-US" sz="2100" dirty="0">
                <a:latin typeface="Arial" panose="020B0604020202020204" pitchFamily="34" charset="0"/>
                <a:cs typeface="Arial" panose="020B0604020202020204" pitchFamily="34" charset="0"/>
              </a:rPr>
              <a:t>Group by object/area being </a:t>
            </a:r>
            <a:r>
              <a:rPr lang="en-US" sz="2100" dirty="0" smtClean="0">
                <a:latin typeface="Arial" panose="020B0604020202020204" pitchFamily="34" charset="0"/>
                <a:cs typeface="Arial" panose="020B0604020202020204" pitchFamily="34" charset="0"/>
              </a:rPr>
              <a:t>tested</a:t>
            </a:r>
          </a:p>
          <a:p>
            <a:pPr marL="476250" lvl="1" indent="0">
              <a:buNone/>
            </a:pPr>
            <a:r>
              <a:rPr lang="en-US" sz="2100" dirty="0">
                <a:latin typeface="Arial" panose="020B0604020202020204" pitchFamily="34" charset="0"/>
                <a:cs typeface="Arial" panose="020B0604020202020204" pitchFamily="34" charset="0"/>
              </a:rPr>
              <a:t> </a:t>
            </a:r>
          </a:p>
          <a:p>
            <a:pPr>
              <a:spcAft>
                <a:spcPts val="450"/>
              </a:spcAft>
              <a:buClr>
                <a:srgbClr val="C00000"/>
              </a:buClr>
            </a:pPr>
            <a:r>
              <a:rPr lang="en-US" sz="2100" b="1" dirty="0">
                <a:solidFill>
                  <a:srgbClr val="CC0000"/>
                </a:solidFill>
                <a:latin typeface="Arial" panose="020B0604020202020204" pitchFamily="34" charset="0"/>
                <a:cs typeface="Arial" panose="020B0604020202020204" pitchFamily="34" charset="0"/>
              </a:rPr>
              <a:t>Layout</a:t>
            </a:r>
          </a:p>
          <a:p>
            <a:pPr marL="933450" lvl="1" indent="-457200">
              <a:buFont typeface="Arial"/>
              <a:buChar char="•"/>
            </a:pPr>
            <a:r>
              <a:rPr lang="en-US" sz="2100" dirty="0">
                <a:latin typeface="Arial" panose="020B0604020202020204" pitchFamily="34" charset="0"/>
                <a:cs typeface="Arial" panose="020B0604020202020204" pitchFamily="34" charset="0"/>
              </a:rPr>
              <a:t>Assemble</a:t>
            </a:r>
          </a:p>
          <a:p>
            <a:pPr marL="933450" lvl="1" indent="-457200">
              <a:buFont typeface="Arial"/>
              <a:buChar char="•"/>
            </a:pPr>
            <a:r>
              <a:rPr lang="en-US" sz="2100" dirty="0">
                <a:latin typeface="Arial" panose="020B0604020202020204" pitchFamily="34" charset="0"/>
                <a:cs typeface="Arial" panose="020B0604020202020204" pitchFamily="34" charset="0"/>
              </a:rPr>
              <a:t>Act</a:t>
            </a:r>
          </a:p>
          <a:p>
            <a:pPr marL="933450" lvl="1" indent="-457200">
              <a:buFont typeface="Arial"/>
              <a:buChar char="•"/>
            </a:pPr>
            <a:r>
              <a:rPr lang="en-US" sz="2100" dirty="0">
                <a:latin typeface="Arial" panose="020B0604020202020204" pitchFamily="34" charset="0"/>
                <a:cs typeface="Arial" panose="020B0604020202020204" pitchFamily="34" charset="0"/>
              </a:rPr>
              <a:t>Assert</a:t>
            </a:r>
          </a:p>
          <a:p>
            <a:pPr marL="933450" lvl="1" indent="-457200">
              <a:buFont typeface="Arial"/>
              <a:buChar char="•"/>
            </a:pPr>
            <a:endParaRPr lang="en-US" sz="2100" dirty="0">
              <a:latin typeface="Arial" panose="020B0604020202020204" pitchFamily="34" charset="0"/>
              <a:cs typeface="Arial" panose="020B0604020202020204" pitchFamily="34" charset="0"/>
            </a:endParaRPr>
          </a:p>
          <a:p>
            <a:pPr>
              <a:spcAft>
                <a:spcPts val="450"/>
              </a:spcAft>
              <a:buClr>
                <a:srgbClr val="C00000"/>
              </a:buClr>
            </a:pPr>
            <a:r>
              <a:rPr lang="en-US" sz="2100" b="1" dirty="0">
                <a:solidFill>
                  <a:srgbClr val="CC0000"/>
                </a:solidFill>
                <a:latin typeface="Arial" panose="020B0604020202020204" pitchFamily="34" charset="0"/>
                <a:cs typeface="Arial" panose="020B0604020202020204" pitchFamily="34" charset="0"/>
              </a:rPr>
              <a:t>Tests fail first</a:t>
            </a:r>
          </a:p>
          <a:p>
            <a:endParaRPr lang="en-US" dirty="0"/>
          </a:p>
        </p:txBody>
      </p:sp>
    </p:spTree>
    <p:extLst>
      <p:ext uri="{BB962C8B-B14F-4D97-AF65-F5344CB8AC3E}">
        <p14:creationId xmlns:p14="http://schemas.microsoft.com/office/powerpoint/2010/main" val="3790041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user story…</a:t>
            </a:r>
            <a:endParaRPr lang="en-US" dirty="0"/>
          </a:p>
        </p:txBody>
      </p:sp>
      <p:sp>
        <p:nvSpPr>
          <p:cNvPr id="3" name="Content Placeholder 2"/>
          <p:cNvSpPr>
            <a:spLocks noGrp="1"/>
          </p:cNvSpPr>
          <p:nvPr>
            <p:ph idx="1"/>
          </p:nvPr>
        </p:nvSpPr>
        <p:spPr/>
        <p:txBody>
          <a:bodyPr/>
          <a:lstStyle/>
          <a:p>
            <a:pPr marL="0" indent="0">
              <a:buNone/>
            </a:pPr>
            <a:endParaRPr lang="en-US" dirty="0" smtClean="0">
              <a:solidFill>
                <a:srgbClr val="CC0000"/>
              </a:solidFill>
              <a:latin typeface="Arial" panose="020B0604020202020204" pitchFamily="34" charset="0"/>
              <a:cs typeface="Arial" panose="020B0604020202020204" pitchFamily="34" charset="0"/>
            </a:endParaRPr>
          </a:p>
          <a:p>
            <a:pPr marL="0" indent="0">
              <a:buNone/>
            </a:pPr>
            <a:r>
              <a:rPr lang="en-US" dirty="0" smtClean="0">
                <a:solidFill>
                  <a:srgbClr val="CC0000"/>
                </a:solidFill>
                <a:latin typeface="Arial" panose="020B0604020202020204" pitchFamily="34" charset="0"/>
                <a:cs typeface="Arial" panose="020B0604020202020204" pitchFamily="34" charset="0"/>
              </a:rPr>
              <a:t>Reader </a:t>
            </a:r>
            <a:r>
              <a:rPr lang="en-US" dirty="0">
                <a:solidFill>
                  <a:srgbClr val="CC0000"/>
                </a:solidFill>
                <a:latin typeface="Arial" panose="020B0604020202020204" pitchFamily="34" charset="0"/>
                <a:cs typeface="Arial" panose="020B0604020202020204" pitchFamily="34" charset="0"/>
              </a:rPr>
              <a:t>on our Simple-Talk website</a:t>
            </a:r>
            <a:r>
              <a:rPr lang="en-US" dirty="0" smtClean="0">
                <a:solidFill>
                  <a:srgbClr val="CC0000"/>
                </a:solidFill>
                <a:latin typeface="Arial" panose="020B0604020202020204" pitchFamily="34" charset="0"/>
                <a:cs typeface="Arial" panose="020B0604020202020204" pitchFamily="34" charset="0"/>
              </a:rPr>
              <a:t>:</a:t>
            </a:r>
          </a:p>
          <a:p>
            <a:pPr marL="0" indent="0">
              <a:buNone/>
            </a:pPr>
            <a:r>
              <a:rPr lang="en-US" sz="4000" dirty="0" smtClean="0">
                <a:latin typeface="Arial" panose="020B0604020202020204" pitchFamily="34" charset="0"/>
                <a:cs typeface="Arial" panose="020B0604020202020204" pitchFamily="34" charset="0"/>
              </a:rPr>
              <a:t>I </a:t>
            </a:r>
            <a:r>
              <a:rPr lang="en-US" sz="4000" dirty="0">
                <a:latin typeface="Arial" panose="020B0604020202020204" pitchFamily="34" charset="0"/>
                <a:cs typeface="Arial" panose="020B0604020202020204" pitchFamily="34" charset="0"/>
              </a:rPr>
              <a:t>want to be able to see how long </a:t>
            </a:r>
            <a:r>
              <a:rPr lang="en-US" sz="4000" dirty="0" smtClean="0">
                <a:latin typeface="Arial" panose="020B0604020202020204" pitchFamily="34" charset="0"/>
                <a:cs typeface="Arial" panose="020B0604020202020204" pitchFamily="34" charset="0"/>
              </a:rPr>
              <a:t>  it </a:t>
            </a:r>
            <a:r>
              <a:rPr lang="en-US" sz="4000" dirty="0">
                <a:latin typeface="Arial" panose="020B0604020202020204" pitchFamily="34" charset="0"/>
                <a:cs typeface="Arial" panose="020B0604020202020204" pitchFamily="34" charset="0"/>
              </a:rPr>
              <a:t>will take me to read an article.</a:t>
            </a:r>
          </a:p>
          <a:p>
            <a:pPr marL="0" indent="0">
              <a:buNone/>
            </a:pP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21992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285" y="114355"/>
            <a:ext cx="7886700" cy="994172"/>
          </a:xfrm>
        </p:spPr>
        <p:txBody>
          <a:bodyPr/>
          <a:lstStyle/>
          <a:p>
            <a:r>
              <a:rPr lang="en-US" dirty="0" smtClean="0"/>
              <a:t>Our tasks…</a:t>
            </a:r>
            <a:endParaRPr lang="en-US" dirty="0"/>
          </a:p>
        </p:txBody>
      </p:sp>
      <p:sp>
        <p:nvSpPr>
          <p:cNvPr id="3" name="Content Placeholder 2"/>
          <p:cNvSpPr>
            <a:spLocks noGrp="1"/>
          </p:cNvSpPr>
          <p:nvPr>
            <p:ph idx="1"/>
          </p:nvPr>
        </p:nvSpPr>
        <p:spPr>
          <a:xfrm>
            <a:off x="482602" y="768364"/>
            <a:ext cx="7886700" cy="1134864"/>
          </a:xfrm>
        </p:spPr>
        <p:txBody>
          <a:bodyPr/>
          <a:lstStyle/>
          <a:p>
            <a:pPr marL="0" indent="0">
              <a:buNone/>
            </a:pPr>
            <a:r>
              <a:rPr lang="en-US" sz="2400" dirty="0">
                <a:latin typeface="Arial" panose="020B0604020202020204" pitchFamily="34" charset="0"/>
                <a:cs typeface="Arial" panose="020B0604020202020204" pitchFamily="34" charset="0"/>
              </a:rPr>
              <a:t>We need to refactor and adjust the reading time for articles</a:t>
            </a:r>
          </a:p>
          <a:p>
            <a:endParaRPr lang="en-US" dirty="0"/>
          </a:p>
        </p:txBody>
      </p:sp>
      <p:sp>
        <p:nvSpPr>
          <p:cNvPr id="5" name="Rounded Rectangle 4"/>
          <p:cNvSpPr/>
          <p:nvPr/>
        </p:nvSpPr>
        <p:spPr>
          <a:xfrm>
            <a:off x="292100" y="1484114"/>
            <a:ext cx="8567784" cy="3535287"/>
          </a:xfrm>
          <a:prstGeom prst="roundRect">
            <a:avLst>
              <a:gd name="adj" fmla="val 2239"/>
            </a:avLst>
          </a:prstGeom>
          <a:solidFill>
            <a:schemeClr val="bg1"/>
          </a:solidFill>
          <a:ln>
            <a:solidFill>
              <a:schemeClr val="bg1">
                <a:lumMod val="50000"/>
              </a:schemeClr>
            </a:solidFill>
          </a:ln>
          <a:effectLst>
            <a:glow rad="63500">
              <a:schemeClr val="bg1">
                <a:lumMod val="65000"/>
                <a:alpha val="31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cxnSp>
        <p:nvCxnSpPr>
          <p:cNvPr id="6" name="Straight Connector 5"/>
          <p:cNvCxnSpPr/>
          <p:nvPr/>
        </p:nvCxnSpPr>
        <p:spPr>
          <a:xfrm>
            <a:off x="3168651" y="1484115"/>
            <a:ext cx="1"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54700" y="1484115"/>
            <a:ext cx="0"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81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To do</a:t>
            </a:r>
            <a:endParaRPr lang="en-GB" sz="2800" b="1" dirty="0">
              <a:solidFill>
                <a:srgbClr val="4187BB"/>
              </a:solidFill>
              <a:latin typeface="Hand Of Sean"/>
              <a:cs typeface="Hand Of Sean"/>
            </a:endParaRPr>
          </a:p>
        </p:txBody>
      </p:sp>
      <p:sp>
        <p:nvSpPr>
          <p:cNvPr id="19" name="TextBox 18"/>
          <p:cNvSpPr txBox="1"/>
          <p:nvPr/>
        </p:nvSpPr>
        <p:spPr>
          <a:xfrm>
            <a:off x="36959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Doing</a:t>
            </a:r>
            <a:endParaRPr lang="en-GB" sz="2800" b="1" dirty="0">
              <a:solidFill>
                <a:srgbClr val="4187BB"/>
              </a:solidFill>
              <a:latin typeface="Hand Of Sean"/>
              <a:cs typeface="Hand Of Sean"/>
            </a:endParaRPr>
          </a:p>
        </p:txBody>
      </p:sp>
      <p:sp>
        <p:nvSpPr>
          <p:cNvPr id="20" name="TextBox 19"/>
          <p:cNvSpPr txBox="1"/>
          <p:nvPr/>
        </p:nvSpPr>
        <p:spPr>
          <a:xfrm>
            <a:off x="65153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Done</a:t>
            </a:r>
            <a:endParaRPr lang="en-GB" sz="2800" b="1" dirty="0">
              <a:solidFill>
                <a:srgbClr val="4187BB"/>
              </a:solidFill>
              <a:latin typeface="Hand Of Sean"/>
              <a:cs typeface="Hand Of Sean"/>
            </a:endParaRPr>
          </a:p>
        </p:txBody>
      </p:sp>
      <p:sp>
        <p:nvSpPr>
          <p:cNvPr id="26" name="Rectangle 25"/>
          <p:cNvSpPr/>
          <p:nvPr/>
        </p:nvSpPr>
        <p:spPr>
          <a:xfrm>
            <a:off x="1839569" y="2172710"/>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err="1">
                <a:solidFill>
                  <a:schemeClr val="tx1"/>
                </a:solidFill>
                <a:latin typeface="Arial Narrow Bold"/>
                <a:cs typeface="Arial Narrow Bold"/>
              </a:rPr>
              <a:t>Proc</a:t>
            </a:r>
            <a:r>
              <a:rPr lang="en-GB" sz="1600" dirty="0">
                <a:solidFill>
                  <a:schemeClr val="tx1"/>
                </a:solidFill>
                <a:latin typeface="Arial Narrow Bold"/>
                <a:cs typeface="Arial Narrow Bold"/>
              </a:rPr>
              <a:t> to update reading time</a:t>
            </a:r>
          </a:p>
        </p:txBody>
      </p:sp>
      <p:sp>
        <p:nvSpPr>
          <p:cNvPr id="27" name="Rectangle 26"/>
          <p:cNvSpPr/>
          <p:nvPr/>
        </p:nvSpPr>
        <p:spPr>
          <a:xfrm>
            <a:off x="417096"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Test an edge case</a:t>
            </a:r>
          </a:p>
        </p:txBody>
      </p:sp>
      <p:sp>
        <p:nvSpPr>
          <p:cNvPr id="28" name="Rectangle 27"/>
          <p:cNvSpPr/>
          <p:nvPr/>
        </p:nvSpPr>
        <p:spPr>
          <a:xfrm>
            <a:off x="1801469"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Group tests and execute</a:t>
            </a:r>
          </a:p>
        </p:txBody>
      </p:sp>
      <p:sp>
        <p:nvSpPr>
          <p:cNvPr id="25" name="Rectangle 24"/>
          <p:cNvSpPr/>
          <p:nvPr/>
        </p:nvSpPr>
        <p:spPr>
          <a:xfrm>
            <a:off x="482602" y="2172710"/>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Add a column to our table</a:t>
            </a:r>
          </a:p>
        </p:txBody>
      </p:sp>
    </p:spTree>
    <p:extLst>
      <p:ext uri="{BB962C8B-B14F-4D97-AF65-F5344CB8AC3E}">
        <p14:creationId xmlns:p14="http://schemas.microsoft.com/office/powerpoint/2010/main" val="240129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2.25907E-6 -6.44863E-7 L 0.08682 -0.01635 C 0.1047 -0.01975 0.13197 -0.02129 0.16062 -0.02129 C 0.19291 -0.02129 0.21879 -0.01975 0.23702 -0.01635 L 0.32436 -6.44863E-7 " pathEditMode="relative" rAng="0" ptsTypes="FffFF">
                                      <p:cBhvr>
                                        <p:cTn id="6" dur="1100" fill="hold"/>
                                        <p:tgtEl>
                                          <p:spTgt spid="25"/>
                                        </p:tgtEl>
                                        <p:attrNameLst>
                                          <p:attrName>ppt_x</p:attrName>
                                          <p:attrName>ppt_y</p:attrName>
                                        </p:attrNameLst>
                                      </p:cBhvr>
                                      <p:rCtr x="16218" y="-10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5" name="Picture 4"/>
          <p:cNvPicPr>
            <a:picLocks noChangeAspect="1"/>
          </p:cNvPicPr>
          <p:nvPr/>
        </p:nvPicPr>
        <p:blipFill>
          <a:blip r:embed="rId2"/>
          <a:stretch>
            <a:fillRect/>
          </a:stretch>
        </p:blipFill>
        <p:spPr>
          <a:xfrm>
            <a:off x="781051" y="886526"/>
            <a:ext cx="2952750" cy="3562047"/>
          </a:xfrm>
          <a:prstGeom prst="rect">
            <a:avLst/>
          </a:prstGeom>
        </p:spPr>
      </p:pic>
      <p:sp>
        <p:nvSpPr>
          <p:cNvPr id="6" name="Content Placeholder 2"/>
          <p:cNvSpPr txBox="1">
            <a:spLocks/>
          </p:cNvSpPr>
          <p:nvPr/>
        </p:nvSpPr>
        <p:spPr>
          <a:xfrm>
            <a:off x="4044950" y="996951"/>
            <a:ext cx="39306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100" b="1" dirty="0">
                <a:solidFill>
                  <a:srgbClr val="CC0000"/>
                </a:solidFill>
                <a:latin typeface="Arial" panose="020B0604020202020204" pitchFamily="34" charset="0"/>
                <a:cs typeface="Arial" panose="020B0604020202020204" pitchFamily="34" charset="0"/>
              </a:rPr>
              <a:t>Testing the API</a:t>
            </a:r>
          </a:p>
          <a:p>
            <a:pPr marL="469106" indent="-469106">
              <a:spcAft>
                <a:spcPts val="450"/>
              </a:spcAft>
              <a:buClr>
                <a:srgbClr val="C00000"/>
              </a:buClr>
              <a:buFont typeface="Wingdings" panose="05000000000000000000" pitchFamily="2" charset="2"/>
              <a:buChar char="§"/>
            </a:pPr>
            <a:endParaRPr lang="en-GB" sz="2100" dirty="0">
              <a:latin typeface="Arial" panose="020B0604020202020204" pitchFamily="34" charset="0"/>
              <a:cs typeface="Arial" panose="020B0604020202020204" pitchFamily="34" charset="0"/>
            </a:endParaRP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Our first test</a:t>
            </a:r>
          </a:p>
          <a:p>
            <a:pPr marL="469106" lvl="1" indent="-469106">
              <a:spcAft>
                <a:spcPts val="450"/>
              </a:spcAft>
              <a:buClr>
                <a:srgbClr val="C00000"/>
              </a:buClr>
              <a:buFont typeface="Arial"/>
              <a:buChar char="•"/>
            </a:pPr>
            <a:r>
              <a:rPr lang="en-US" sz="2100" dirty="0" err="1">
                <a:latin typeface="Arial" panose="020B0604020202020204" pitchFamily="34" charset="0"/>
                <a:cs typeface="Arial" panose="020B0604020202020204" pitchFamily="34" charset="0"/>
              </a:rPr>
              <a:t>tsqlt.AssertResultSetsHaveSameMetaData</a:t>
            </a:r>
            <a:endParaRPr lang="en-US"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8104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9330"/>
            <a:ext cx="7886700" cy="994172"/>
          </a:xfrm>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a:spcAft>
                <a:spcPts val="450"/>
              </a:spcAft>
            </a:pPr>
            <a:r>
              <a:rPr lang="en-US" sz="2400" dirty="0"/>
              <a:t>Goals</a:t>
            </a:r>
          </a:p>
          <a:p>
            <a:pPr>
              <a:spcAft>
                <a:spcPts val="450"/>
              </a:spcAft>
            </a:pPr>
            <a:r>
              <a:rPr lang="en-US" sz="2400" dirty="0"/>
              <a:t>Who am I?</a:t>
            </a:r>
          </a:p>
          <a:p>
            <a:pPr>
              <a:spcAft>
                <a:spcPts val="450"/>
              </a:spcAft>
            </a:pPr>
            <a:r>
              <a:rPr lang="en-US" sz="2400" dirty="0"/>
              <a:t>The Delivery Pipeline</a:t>
            </a:r>
          </a:p>
          <a:p>
            <a:pPr>
              <a:spcAft>
                <a:spcPts val="450"/>
              </a:spcAft>
            </a:pPr>
            <a:r>
              <a:rPr lang="en-US" sz="2400" dirty="0"/>
              <a:t>Where do I test?</a:t>
            </a:r>
          </a:p>
          <a:p>
            <a:pPr>
              <a:spcAft>
                <a:spcPts val="450"/>
              </a:spcAft>
            </a:pPr>
            <a:r>
              <a:rPr lang="en-US" sz="2400" dirty="0"/>
              <a:t>Why do I test</a:t>
            </a:r>
            <a:r>
              <a:rPr lang="en-US" sz="2400" dirty="0" smtClean="0"/>
              <a:t>?</a:t>
            </a:r>
          </a:p>
          <a:p>
            <a:pPr>
              <a:spcAft>
                <a:spcPts val="450"/>
              </a:spcAft>
            </a:pPr>
            <a:r>
              <a:rPr lang="en-US" sz="2400" dirty="0" err="1"/>
              <a:t>tSQLt</a:t>
            </a:r>
            <a:endParaRPr lang="en-US" sz="2400" dirty="0"/>
          </a:p>
          <a:p>
            <a:pPr>
              <a:spcAft>
                <a:spcPts val="450"/>
              </a:spcAft>
            </a:pPr>
            <a:endParaRPr lang="en-US" sz="2400" dirty="0"/>
          </a:p>
          <a:p>
            <a:pPr marL="0" indent="0">
              <a:buNone/>
            </a:pPr>
            <a:endParaRPr lang="en-US" sz="2400" dirty="0"/>
          </a:p>
        </p:txBody>
      </p:sp>
      <p:sp>
        <p:nvSpPr>
          <p:cNvPr id="4" name="Content Placeholder 2"/>
          <p:cNvSpPr txBox="1">
            <a:spLocks/>
          </p:cNvSpPr>
          <p:nvPr/>
        </p:nvSpPr>
        <p:spPr>
          <a:xfrm>
            <a:off x="4762500" y="1368878"/>
            <a:ext cx="40259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450"/>
              </a:spcAft>
            </a:pPr>
            <a:r>
              <a:rPr lang="en-US" sz="2400" dirty="0" smtClean="0">
                <a:solidFill>
                  <a:schemeClr val="tx1"/>
                </a:solidFill>
              </a:rPr>
              <a:t>Refactoring an application</a:t>
            </a:r>
          </a:p>
          <a:p>
            <a:pPr>
              <a:spcAft>
                <a:spcPts val="450"/>
              </a:spcAft>
            </a:pPr>
            <a:r>
              <a:rPr lang="en-US" sz="2400" dirty="0" smtClean="0">
                <a:solidFill>
                  <a:schemeClr val="tx1"/>
                </a:solidFill>
              </a:rPr>
              <a:t>Testing procedures     and functions</a:t>
            </a:r>
          </a:p>
          <a:p>
            <a:pPr>
              <a:spcAft>
                <a:spcPts val="450"/>
              </a:spcAft>
            </a:pPr>
            <a:r>
              <a:rPr lang="en-US" sz="2400" dirty="0">
                <a:solidFill>
                  <a:schemeClr val="tx1"/>
                </a:solidFill>
              </a:rPr>
              <a:t>Testing exceptions</a:t>
            </a:r>
          </a:p>
          <a:p>
            <a:pPr>
              <a:spcAft>
                <a:spcPts val="450"/>
              </a:spcAft>
            </a:pPr>
            <a:r>
              <a:rPr lang="en-US" sz="2400" dirty="0" smtClean="0">
                <a:solidFill>
                  <a:schemeClr val="tx1"/>
                </a:solidFill>
              </a:rPr>
              <a:t>Grouping tests</a:t>
            </a:r>
          </a:p>
          <a:p>
            <a:endParaRPr lang="en-US" dirty="0">
              <a:solidFill>
                <a:schemeClr val="tx1"/>
              </a:solidFill>
            </a:endParaRPr>
          </a:p>
        </p:txBody>
      </p:sp>
    </p:spTree>
    <p:extLst>
      <p:ext uri="{BB962C8B-B14F-4D97-AF65-F5344CB8AC3E}">
        <p14:creationId xmlns:p14="http://schemas.microsoft.com/office/powerpoint/2010/main" val="3973722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3083"/>
            <a:ext cx="7886700" cy="994172"/>
          </a:xfrm>
        </p:spPr>
        <p:txBody>
          <a:bodyPr/>
          <a:lstStyle/>
          <a:p>
            <a:r>
              <a:rPr lang="en-US" dirty="0" smtClean="0"/>
              <a:t>Our tasks…</a:t>
            </a:r>
            <a:endParaRPr lang="en-US" dirty="0"/>
          </a:p>
        </p:txBody>
      </p:sp>
      <p:sp>
        <p:nvSpPr>
          <p:cNvPr id="3" name="Content Placeholder 2"/>
          <p:cNvSpPr>
            <a:spLocks noGrp="1"/>
          </p:cNvSpPr>
          <p:nvPr>
            <p:ph idx="1"/>
          </p:nvPr>
        </p:nvSpPr>
        <p:spPr>
          <a:xfrm>
            <a:off x="628650" y="795037"/>
            <a:ext cx="7886700" cy="999223"/>
          </a:xfrm>
        </p:spPr>
        <p:txBody>
          <a:bodyPr/>
          <a:lstStyle/>
          <a:p>
            <a:pPr marL="0" indent="0">
              <a:buNone/>
            </a:pPr>
            <a:r>
              <a:rPr lang="en-US" sz="2400" dirty="0">
                <a:latin typeface="Arial" panose="020B0604020202020204" pitchFamily="34" charset="0"/>
                <a:cs typeface="Arial" panose="020B0604020202020204" pitchFamily="34" charset="0"/>
              </a:rPr>
              <a:t>We need to refactor and adjust the reading time for articles</a:t>
            </a:r>
          </a:p>
          <a:p>
            <a:endParaRPr lang="en-US" dirty="0"/>
          </a:p>
        </p:txBody>
      </p:sp>
      <p:sp>
        <p:nvSpPr>
          <p:cNvPr id="5" name="Rounded Rectangle 4"/>
          <p:cNvSpPr/>
          <p:nvPr/>
        </p:nvSpPr>
        <p:spPr>
          <a:xfrm>
            <a:off x="292100" y="1484114"/>
            <a:ext cx="8567784" cy="3535287"/>
          </a:xfrm>
          <a:prstGeom prst="roundRect">
            <a:avLst>
              <a:gd name="adj" fmla="val 2239"/>
            </a:avLst>
          </a:prstGeom>
          <a:solidFill>
            <a:schemeClr val="bg1"/>
          </a:solidFill>
          <a:ln>
            <a:solidFill>
              <a:schemeClr val="bg1">
                <a:lumMod val="50000"/>
              </a:schemeClr>
            </a:solidFill>
          </a:ln>
          <a:effectLst>
            <a:glow rad="63500">
              <a:schemeClr val="bg1">
                <a:lumMod val="65000"/>
                <a:alpha val="31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cxnSp>
        <p:nvCxnSpPr>
          <p:cNvPr id="6" name="Straight Connector 5"/>
          <p:cNvCxnSpPr/>
          <p:nvPr/>
        </p:nvCxnSpPr>
        <p:spPr>
          <a:xfrm>
            <a:off x="3168651" y="1484115"/>
            <a:ext cx="1"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54700" y="1484115"/>
            <a:ext cx="0"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81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To do</a:t>
            </a:r>
            <a:endParaRPr lang="en-GB" sz="2800" b="1" dirty="0">
              <a:solidFill>
                <a:srgbClr val="4187BB"/>
              </a:solidFill>
              <a:latin typeface="Hand Of Sean"/>
              <a:cs typeface="Hand Of Sean"/>
            </a:endParaRPr>
          </a:p>
        </p:txBody>
      </p:sp>
      <p:sp>
        <p:nvSpPr>
          <p:cNvPr id="19" name="TextBox 18"/>
          <p:cNvSpPr txBox="1"/>
          <p:nvPr/>
        </p:nvSpPr>
        <p:spPr>
          <a:xfrm>
            <a:off x="36959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Doing</a:t>
            </a:r>
            <a:endParaRPr lang="en-GB" sz="2800" b="1" dirty="0">
              <a:solidFill>
                <a:srgbClr val="4187BB"/>
              </a:solidFill>
              <a:latin typeface="Hand Of Sean"/>
              <a:cs typeface="Hand Of Sean"/>
            </a:endParaRPr>
          </a:p>
        </p:txBody>
      </p:sp>
      <p:sp>
        <p:nvSpPr>
          <p:cNvPr id="20" name="TextBox 19"/>
          <p:cNvSpPr txBox="1"/>
          <p:nvPr/>
        </p:nvSpPr>
        <p:spPr>
          <a:xfrm>
            <a:off x="65153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Done</a:t>
            </a:r>
            <a:endParaRPr lang="en-GB" sz="2800" b="1" dirty="0">
              <a:solidFill>
                <a:srgbClr val="4187BB"/>
              </a:solidFill>
              <a:latin typeface="Hand Of Sean"/>
              <a:cs typeface="Hand Of Sean"/>
            </a:endParaRPr>
          </a:p>
        </p:txBody>
      </p:sp>
      <p:sp>
        <p:nvSpPr>
          <p:cNvPr id="26" name="Rectangle 25"/>
          <p:cNvSpPr/>
          <p:nvPr/>
        </p:nvSpPr>
        <p:spPr>
          <a:xfrm>
            <a:off x="1839569" y="2172710"/>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err="1">
                <a:solidFill>
                  <a:schemeClr val="tx1"/>
                </a:solidFill>
                <a:latin typeface="Arial Narrow Bold"/>
                <a:cs typeface="Arial Narrow Bold"/>
              </a:rPr>
              <a:t>Proc</a:t>
            </a:r>
            <a:r>
              <a:rPr lang="en-GB" sz="1600" dirty="0">
                <a:solidFill>
                  <a:schemeClr val="tx1"/>
                </a:solidFill>
                <a:latin typeface="Arial Narrow Bold"/>
                <a:cs typeface="Arial Narrow Bold"/>
              </a:rPr>
              <a:t> to update reading time</a:t>
            </a:r>
          </a:p>
        </p:txBody>
      </p:sp>
      <p:sp>
        <p:nvSpPr>
          <p:cNvPr id="27" name="Rectangle 26"/>
          <p:cNvSpPr/>
          <p:nvPr/>
        </p:nvSpPr>
        <p:spPr>
          <a:xfrm>
            <a:off x="417096"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Test an edge case</a:t>
            </a:r>
          </a:p>
        </p:txBody>
      </p:sp>
      <p:sp>
        <p:nvSpPr>
          <p:cNvPr id="28" name="Rectangle 27"/>
          <p:cNvSpPr/>
          <p:nvPr/>
        </p:nvSpPr>
        <p:spPr>
          <a:xfrm>
            <a:off x="1801469"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Group tests and execute</a:t>
            </a:r>
          </a:p>
        </p:txBody>
      </p:sp>
      <p:sp>
        <p:nvSpPr>
          <p:cNvPr id="25" name="Rectangle 24"/>
          <p:cNvSpPr/>
          <p:nvPr/>
        </p:nvSpPr>
        <p:spPr>
          <a:xfrm>
            <a:off x="3466135" y="2172710"/>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Add a column to our table</a:t>
            </a:r>
          </a:p>
        </p:txBody>
      </p:sp>
    </p:spTree>
    <p:extLst>
      <p:ext uri="{BB962C8B-B14F-4D97-AF65-F5344CB8AC3E}">
        <p14:creationId xmlns:p14="http://schemas.microsoft.com/office/powerpoint/2010/main" val="32999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36864E-7 -3.30762E-6 L 0.12016 -0.02252 C 0.14499 -0.02777 0.18302 -0.02962 0.22278 -0.02962 C 0.26775 -0.02962 0.30335 -0.02777 0.32888 -0.02252 L 0.44973 -3.30762E-6 " pathEditMode="relative" rAng="0" ptsTypes="FffFF">
                                      <p:cBhvr>
                                        <p:cTn id="6" dur="1600" fill="hold"/>
                                        <p:tgtEl>
                                          <p:spTgt spid="25"/>
                                        </p:tgtEl>
                                        <p:attrNameLst>
                                          <p:attrName>ppt_x</p:attrName>
                                          <p:attrName>ppt_y</p:attrName>
                                        </p:attrNameLst>
                                      </p:cBhvr>
                                      <p:rCtr x="22487" y="-1481"/>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grpId="0" nodeType="clickEffect">
                                  <p:stCondLst>
                                    <p:cond delay="0"/>
                                  </p:stCondLst>
                                  <p:childTnLst>
                                    <p:animMotion origin="layout" path="M -1.0158E-6 -3.30762E-6 L 0.0771 -0.0111 C 0.09307 -0.01357 0.11721 -0.0145 0.14273 -0.0145 C 0.17138 -0.0145 0.19448 -0.01357 0.21063 -0.0111 L 0.28807 -3.30762E-6 " pathEditMode="relative" rAng="0" ptsTypes="FffFF">
                                      <p:cBhvr>
                                        <p:cTn id="10" dur="1200" fill="hold"/>
                                        <p:tgtEl>
                                          <p:spTgt spid="26"/>
                                        </p:tgtEl>
                                        <p:attrNameLst>
                                          <p:attrName>ppt_x</p:attrName>
                                          <p:attrName>ppt_y</p:attrName>
                                        </p:attrNameLst>
                                      </p:cBhvr>
                                      <p:rCtr x="14395"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5" name="Picture 4"/>
          <p:cNvPicPr>
            <a:picLocks noChangeAspect="1"/>
          </p:cNvPicPr>
          <p:nvPr/>
        </p:nvPicPr>
        <p:blipFill>
          <a:blip r:embed="rId2"/>
          <a:stretch>
            <a:fillRect/>
          </a:stretch>
        </p:blipFill>
        <p:spPr>
          <a:xfrm>
            <a:off x="781051" y="886526"/>
            <a:ext cx="2952750" cy="3562047"/>
          </a:xfrm>
          <a:prstGeom prst="rect">
            <a:avLst/>
          </a:prstGeom>
        </p:spPr>
      </p:pic>
      <p:sp>
        <p:nvSpPr>
          <p:cNvPr id="6" name="Content Placeholder 2"/>
          <p:cNvSpPr txBox="1">
            <a:spLocks/>
          </p:cNvSpPr>
          <p:nvPr/>
        </p:nvSpPr>
        <p:spPr>
          <a:xfrm>
            <a:off x="4044950" y="996951"/>
            <a:ext cx="39306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100" b="1" dirty="0">
                <a:solidFill>
                  <a:srgbClr val="CC0000"/>
                </a:solidFill>
                <a:latin typeface="Arial" panose="020B0604020202020204" pitchFamily="34" charset="0"/>
                <a:cs typeface="Arial" panose="020B0604020202020204" pitchFamily="34" charset="0"/>
              </a:rPr>
              <a:t>Procedures and functions</a:t>
            </a:r>
          </a:p>
          <a:p>
            <a:pPr marL="469106" indent="-469106">
              <a:spcAft>
                <a:spcPts val="450"/>
              </a:spcAft>
              <a:buClr>
                <a:srgbClr val="C00000"/>
              </a:buClr>
              <a:buFont typeface="Wingdings" panose="05000000000000000000" pitchFamily="2" charset="2"/>
              <a:buChar char="§"/>
            </a:pPr>
            <a:endParaRPr lang="en-GB" sz="2100" dirty="0">
              <a:latin typeface="Arial" panose="020B0604020202020204" pitchFamily="34" charset="0"/>
              <a:cs typeface="Arial" panose="020B0604020202020204" pitchFamily="34" charset="0"/>
            </a:endParaRP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Test the function</a:t>
            </a: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Create a new procedure</a:t>
            </a: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Isolate the procedure from the function in a test</a:t>
            </a:r>
          </a:p>
        </p:txBody>
      </p:sp>
    </p:spTree>
    <p:extLst>
      <p:ext uri="{BB962C8B-B14F-4D97-AF65-F5344CB8AC3E}">
        <p14:creationId xmlns:p14="http://schemas.microsoft.com/office/powerpoint/2010/main" val="22892837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880"/>
            <a:ext cx="7886700" cy="994172"/>
          </a:xfrm>
        </p:spPr>
        <p:txBody>
          <a:bodyPr/>
          <a:lstStyle/>
          <a:p>
            <a:r>
              <a:rPr lang="en-US" dirty="0" smtClean="0"/>
              <a:t>Our tasks…</a:t>
            </a:r>
            <a:endParaRPr lang="en-US" dirty="0"/>
          </a:p>
        </p:txBody>
      </p:sp>
      <p:sp>
        <p:nvSpPr>
          <p:cNvPr id="3" name="Content Placeholder 2"/>
          <p:cNvSpPr>
            <a:spLocks noGrp="1"/>
          </p:cNvSpPr>
          <p:nvPr>
            <p:ph idx="1"/>
          </p:nvPr>
        </p:nvSpPr>
        <p:spPr>
          <a:xfrm>
            <a:off x="628650" y="752505"/>
            <a:ext cx="7886700" cy="2992788"/>
          </a:xfrm>
        </p:spPr>
        <p:txBody>
          <a:bodyPr/>
          <a:lstStyle/>
          <a:p>
            <a:pPr marL="0" indent="0">
              <a:buNone/>
            </a:pPr>
            <a:r>
              <a:rPr lang="en-US" sz="2400" dirty="0">
                <a:latin typeface="Arial" panose="020B0604020202020204" pitchFamily="34" charset="0"/>
                <a:cs typeface="Arial" panose="020B0604020202020204" pitchFamily="34" charset="0"/>
              </a:rPr>
              <a:t>We need to refactor and adjust the reading time for articles</a:t>
            </a:r>
          </a:p>
          <a:p>
            <a:endParaRPr lang="en-US" dirty="0"/>
          </a:p>
        </p:txBody>
      </p:sp>
      <p:sp>
        <p:nvSpPr>
          <p:cNvPr id="5" name="Rounded Rectangle 4"/>
          <p:cNvSpPr/>
          <p:nvPr/>
        </p:nvSpPr>
        <p:spPr>
          <a:xfrm>
            <a:off x="292100" y="1484114"/>
            <a:ext cx="8567784" cy="3535287"/>
          </a:xfrm>
          <a:prstGeom prst="roundRect">
            <a:avLst>
              <a:gd name="adj" fmla="val 2239"/>
            </a:avLst>
          </a:prstGeom>
          <a:solidFill>
            <a:schemeClr val="bg1"/>
          </a:solidFill>
          <a:ln>
            <a:solidFill>
              <a:schemeClr val="bg1">
                <a:lumMod val="50000"/>
              </a:schemeClr>
            </a:solidFill>
          </a:ln>
          <a:effectLst>
            <a:glow rad="63500">
              <a:schemeClr val="bg1">
                <a:lumMod val="65000"/>
                <a:alpha val="31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cxnSp>
        <p:nvCxnSpPr>
          <p:cNvPr id="6" name="Straight Connector 5"/>
          <p:cNvCxnSpPr/>
          <p:nvPr/>
        </p:nvCxnSpPr>
        <p:spPr>
          <a:xfrm>
            <a:off x="3168651" y="1484115"/>
            <a:ext cx="1"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54700" y="1484115"/>
            <a:ext cx="0"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81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To do</a:t>
            </a:r>
            <a:endParaRPr lang="en-GB" sz="2800" b="1" dirty="0">
              <a:solidFill>
                <a:srgbClr val="4187BB"/>
              </a:solidFill>
              <a:latin typeface="Hand Of Sean"/>
              <a:cs typeface="Hand Of Sean"/>
            </a:endParaRPr>
          </a:p>
        </p:txBody>
      </p:sp>
      <p:sp>
        <p:nvSpPr>
          <p:cNvPr id="19" name="TextBox 18"/>
          <p:cNvSpPr txBox="1"/>
          <p:nvPr/>
        </p:nvSpPr>
        <p:spPr>
          <a:xfrm>
            <a:off x="36959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Doing</a:t>
            </a:r>
            <a:endParaRPr lang="en-GB" sz="2800" b="1" dirty="0">
              <a:solidFill>
                <a:srgbClr val="4187BB"/>
              </a:solidFill>
              <a:latin typeface="Hand Of Sean"/>
              <a:cs typeface="Hand Of Sean"/>
            </a:endParaRPr>
          </a:p>
        </p:txBody>
      </p:sp>
      <p:sp>
        <p:nvSpPr>
          <p:cNvPr id="20" name="TextBox 19"/>
          <p:cNvSpPr txBox="1"/>
          <p:nvPr/>
        </p:nvSpPr>
        <p:spPr>
          <a:xfrm>
            <a:off x="65153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Done</a:t>
            </a:r>
            <a:endParaRPr lang="en-GB" sz="2800" b="1" dirty="0">
              <a:solidFill>
                <a:srgbClr val="4187BB"/>
              </a:solidFill>
              <a:latin typeface="Hand Of Sean"/>
              <a:cs typeface="Hand Of Sean"/>
            </a:endParaRPr>
          </a:p>
        </p:txBody>
      </p:sp>
      <p:sp>
        <p:nvSpPr>
          <p:cNvPr id="26" name="Rectangle 25"/>
          <p:cNvSpPr/>
          <p:nvPr/>
        </p:nvSpPr>
        <p:spPr>
          <a:xfrm>
            <a:off x="4524851" y="220294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err="1">
                <a:solidFill>
                  <a:schemeClr val="tx1"/>
                </a:solidFill>
                <a:latin typeface="Arial Narrow Bold"/>
                <a:cs typeface="Arial Narrow Bold"/>
              </a:rPr>
              <a:t>Proc</a:t>
            </a:r>
            <a:r>
              <a:rPr lang="en-GB" sz="1600" dirty="0">
                <a:solidFill>
                  <a:schemeClr val="tx1"/>
                </a:solidFill>
                <a:latin typeface="Arial Narrow Bold"/>
                <a:cs typeface="Arial Narrow Bold"/>
              </a:rPr>
              <a:t> to update reading time</a:t>
            </a:r>
          </a:p>
        </p:txBody>
      </p:sp>
      <p:sp>
        <p:nvSpPr>
          <p:cNvPr id="27" name="Rectangle 26"/>
          <p:cNvSpPr/>
          <p:nvPr/>
        </p:nvSpPr>
        <p:spPr>
          <a:xfrm>
            <a:off x="417096"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Test an edge case</a:t>
            </a:r>
          </a:p>
        </p:txBody>
      </p:sp>
      <p:sp>
        <p:nvSpPr>
          <p:cNvPr id="28" name="Rectangle 27"/>
          <p:cNvSpPr/>
          <p:nvPr/>
        </p:nvSpPr>
        <p:spPr>
          <a:xfrm>
            <a:off x="1801469"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Group tests and execute</a:t>
            </a:r>
          </a:p>
        </p:txBody>
      </p:sp>
      <p:sp>
        <p:nvSpPr>
          <p:cNvPr id="25" name="Rectangle 24"/>
          <p:cNvSpPr/>
          <p:nvPr/>
        </p:nvSpPr>
        <p:spPr>
          <a:xfrm>
            <a:off x="7577479" y="2112236"/>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Add a column to our table</a:t>
            </a:r>
          </a:p>
        </p:txBody>
      </p:sp>
    </p:spTree>
    <p:extLst>
      <p:ext uri="{BB962C8B-B14F-4D97-AF65-F5344CB8AC3E}">
        <p14:creationId xmlns:p14="http://schemas.microsoft.com/office/powerpoint/2010/main" val="412453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61834E-6 4.30423E-6 L 0.05192 -0.03209 C 0.06286 -0.03919 0.07918 -0.04289 0.0962 -0.04289 C 0.11564 -0.04289 0.13127 -0.03919 0.14221 -0.03209 L 0.1943 4.30423E-6 " pathEditMode="relative" rAng="0" ptsTypes="FffFF">
                                      <p:cBhvr>
                                        <p:cTn id="6" dur="1200" fill="hold"/>
                                        <p:tgtEl>
                                          <p:spTgt spid="26"/>
                                        </p:tgtEl>
                                        <p:attrNameLst>
                                          <p:attrName>ppt_x</p:attrName>
                                          <p:attrName>ppt_y</p:attrName>
                                        </p:attrNameLst>
                                      </p:cBhvr>
                                      <p:rCtr x="9707" y="-216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55062E-6 4.10367E-6 C 0.07762 -0.12065 0.15523 -0.24067 0.22608 -0.27461 C 0.29675 -0.30824 0.36065 -0.2561 0.42455 -0.20364 " pathEditMode="relative" rAng="0" ptsTypes="aaA">
                                      <p:cBhvr>
                                        <p:cTn id="10" dur="1400" fill="hold"/>
                                        <p:tgtEl>
                                          <p:spTgt spid="27"/>
                                        </p:tgtEl>
                                        <p:attrNameLst>
                                          <p:attrName>ppt_x</p:attrName>
                                          <p:attrName>ppt_y</p:attrName>
                                        </p:attrNameLst>
                                      </p:cBhvr>
                                      <p:rCtr x="21219" y="-154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Exceptions</a:t>
            </a:r>
            <a:endParaRPr lang="en-US" dirty="0"/>
          </a:p>
        </p:txBody>
      </p:sp>
      <p:sp>
        <p:nvSpPr>
          <p:cNvPr id="3" name="Content Placeholder 2"/>
          <p:cNvSpPr>
            <a:spLocks noGrp="1"/>
          </p:cNvSpPr>
          <p:nvPr>
            <p:ph idx="1"/>
          </p:nvPr>
        </p:nvSpPr>
        <p:spPr/>
        <p:txBody>
          <a:bodyPr/>
          <a:lstStyle/>
          <a:p>
            <a:pPr>
              <a:spcAft>
                <a:spcPts val="450"/>
              </a:spcAft>
              <a:buClr>
                <a:srgbClr val="C00000"/>
              </a:buClr>
            </a:pPr>
            <a:r>
              <a:rPr lang="en-US" sz="2400" dirty="0">
                <a:latin typeface="Arial" panose="020B0604020202020204" pitchFamily="34" charset="0"/>
                <a:cs typeface="Arial" panose="020B0604020202020204" pitchFamily="34" charset="0"/>
              </a:rPr>
              <a:t>Our code needs good error handling</a:t>
            </a:r>
          </a:p>
          <a:p>
            <a:pPr>
              <a:spcAft>
                <a:spcPts val="450"/>
              </a:spcAft>
              <a:buClr>
                <a:srgbClr val="C00000"/>
              </a:buClr>
            </a:pPr>
            <a:r>
              <a:rPr lang="en-US" sz="2400" dirty="0">
                <a:latin typeface="Arial" panose="020B0604020202020204" pitchFamily="34" charset="0"/>
                <a:cs typeface="Arial" panose="020B0604020202020204" pitchFamily="34" charset="0"/>
              </a:rPr>
              <a:t>We want to test for this by:</a:t>
            </a:r>
          </a:p>
          <a:p>
            <a:pPr lvl="1">
              <a:spcAft>
                <a:spcPts val="450"/>
              </a:spcAft>
              <a:buFont typeface="Arial"/>
              <a:buChar char="•"/>
            </a:pPr>
            <a:r>
              <a:rPr lang="en-US" sz="2400" dirty="0">
                <a:latin typeface="Arial" panose="020B0604020202020204" pitchFamily="34" charset="0"/>
                <a:cs typeface="Arial" panose="020B0604020202020204" pitchFamily="34" charset="0"/>
              </a:rPr>
              <a:t>Creating errors with edge cases</a:t>
            </a:r>
          </a:p>
          <a:p>
            <a:pPr lvl="1">
              <a:spcAft>
                <a:spcPts val="450"/>
              </a:spcAft>
              <a:buFont typeface="Arial"/>
              <a:buChar char="•"/>
            </a:pPr>
            <a:r>
              <a:rPr lang="en-US" sz="2400" dirty="0">
                <a:latin typeface="Arial" panose="020B0604020202020204" pitchFamily="34" charset="0"/>
                <a:cs typeface="Arial" panose="020B0604020202020204" pitchFamily="34" charset="0"/>
              </a:rPr>
              <a:t>Testing for specific exceptions when we use bad data</a:t>
            </a:r>
          </a:p>
          <a:p>
            <a:endParaRPr lang="en-US" dirty="0"/>
          </a:p>
        </p:txBody>
      </p:sp>
    </p:spTree>
    <p:extLst>
      <p:ext uri="{BB962C8B-B14F-4D97-AF65-F5344CB8AC3E}">
        <p14:creationId xmlns:p14="http://schemas.microsoft.com/office/powerpoint/2010/main" val="34185454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5" name="Picture 4"/>
          <p:cNvPicPr>
            <a:picLocks noChangeAspect="1"/>
          </p:cNvPicPr>
          <p:nvPr/>
        </p:nvPicPr>
        <p:blipFill>
          <a:blip r:embed="rId3"/>
          <a:stretch>
            <a:fillRect/>
          </a:stretch>
        </p:blipFill>
        <p:spPr>
          <a:xfrm>
            <a:off x="781051" y="886526"/>
            <a:ext cx="2952750" cy="3562047"/>
          </a:xfrm>
          <a:prstGeom prst="rect">
            <a:avLst/>
          </a:prstGeom>
        </p:spPr>
      </p:pic>
      <p:sp>
        <p:nvSpPr>
          <p:cNvPr id="6" name="Content Placeholder 2"/>
          <p:cNvSpPr txBox="1">
            <a:spLocks/>
          </p:cNvSpPr>
          <p:nvPr/>
        </p:nvSpPr>
        <p:spPr>
          <a:xfrm>
            <a:off x="4044950" y="996951"/>
            <a:ext cx="39306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100" b="1" dirty="0">
                <a:solidFill>
                  <a:srgbClr val="CC0000"/>
                </a:solidFill>
                <a:latin typeface="Arial" panose="020B0604020202020204" pitchFamily="34" charset="0"/>
                <a:cs typeface="Arial" panose="020B0604020202020204" pitchFamily="34" charset="0"/>
              </a:rPr>
              <a:t>Exceptions</a:t>
            </a:r>
          </a:p>
          <a:p>
            <a:pPr marL="469106" indent="-469106">
              <a:spcAft>
                <a:spcPts val="450"/>
              </a:spcAft>
              <a:buClr>
                <a:srgbClr val="C00000"/>
              </a:buClr>
              <a:buFont typeface="Wingdings" panose="05000000000000000000" pitchFamily="2" charset="2"/>
              <a:buChar char="§"/>
            </a:pPr>
            <a:endParaRPr lang="en-GB" sz="2100" dirty="0">
              <a:latin typeface="Arial" panose="020B0604020202020204" pitchFamily="34" charset="0"/>
              <a:cs typeface="Arial" panose="020B0604020202020204" pitchFamily="34" charset="0"/>
            </a:endParaRP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Send in bad data in a test</a:t>
            </a: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Update our procedure with error handling</a:t>
            </a:r>
          </a:p>
          <a:p>
            <a:pPr marL="469106" lvl="1" indent="-469106">
              <a:spcAft>
                <a:spcPts val="450"/>
              </a:spcAft>
              <a:buClr>
                <a:srgbClr val="C00000"/>
              </a:buClr>
              <a:buFont typeface="Arial"/>
              <a:buChar char="•"/>
            </a:pPr>
            <a:r>
              <a:rPr lang="en-US" sz="2100" dirty="0">
                <a:latin typeface="Arial" panose="020B0604020202020204" pitchFamily="34" charset="0"/>
                <a:cs typeface="Arial" panose="020B0604020202020204" pitchFamily="34" charset="0"/>
              </a:rPr>
              <a:t>Include a new test to catch the exception</a:t>
            </a:r>
          </a:p>
        </p:txBody>
      </p:sp>
    </p:spTree>
    <p:extLst>
      <p:ext uri="{BB962C8B-B14F-4D97-AF65-F5344CB8AC3E}">
        <p14:creationId xmlns:p14="http://schemas.microsoft.com/office/powerpoint/2010/main" val="2167941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Exceptions</a:t>
            </a:r>
            <a:endParaRPr lang="en-US" dirty="0"/>
          </a:p>
        </p:txBody>
      </p:sp>
      <p:sp>
        <p:nvSpPr>
          <p:cNvPr id="3" name="Content Placeholder 2"/>
          <p:cNvSpPr>
            <a:spLocks noGrp="1"/>
          </p:cNvSpPr>
          <p:nvPr>
            <p:ph idx="1"/>
          </p:nvPr>
        </p:nvSpPr>
        <p:spPr/>
        <p:txBody>
          <a:bodyPr>
            <a:normAutofit/>
          </a:bodyPr>
          <a:lstStyle/>
          <a:p>
            <a:pPr>
              <a:buClr>
                <a:srgbClr val="C00000"/>
              </a:buClr>
            </a:pPr>
            <a:r>
              <a:rPr lang="en-US" dirty="0">
                <a:latin typeface="Arial" panose="020B0604020202020204" pitchFamily="34" charset="0"/>
                <a:cs typeface="Arial" panose="020B0604020202020204" pitchFamily="34" charset="0"/>
              </a:rPr>
              <a:t>NULL</a:t>
            </a:r>
          </a:p>
          <a:p>
            <a:pPr>
              <a:buClr>
                <a:srgbClr val="C00000"/>
              </a:buClr>
            </a:pPr>
            <a:r>
              <a:rPr lang="en-US" dirty="0">
                <a:latin typeface="Arial" panose="020B0604020202020204" pitchFamily="34" charset="0"/>
                <a:cs typeface="Arial" panose="020B0604020202020204" pitchFamily="34" charset="0"/>
              </a:rPr>
              <a:t>-x</a:t>
            </a:r>
          </a:p>
          <a:p>
            <a:pPr>
              <a:buClr>
                <a:srgbClr val="C00000"/>
              </a:buClr>
            </a:pPr>
            <a:r>
              <a:rPr lang="en-US" dirty="0">
                <a:latin typeface="Arial" panose="020B0604020202020204" pitchFamily="34" charset="0"/>
                <a:cs typeface="Arial" panose="020B0604020202020204" pitchFamily="34" charset="0"/>
              </a:rPr>
              <a:t>0</a:t>
            </a:r>
          </a:p>
          <a:p>
            <a:pPr>
              <a:buClr>
                <a:srgbClr val="C00000"/>
              </a:buClr>
            </a:pPr>
            <a:r>
              <a:rPr lang="en-US" dirty="0">
                <a:latin typeface="Arial" panose="020B0604020202020204" pitchFamily="34" charset="0"/>
                <a:cs typeface="Arial" panose="020B0604020202020204" pitchFamily="34" charset="0"/>
              </a:rPr>
              <a:t>Long strings (</a:t>
            </a:r>
            <a:r>
              <a:rPr lang="en-US" dirty="0" err="1">
                <a:latin typeface="Arial" panose="020B0604020202020204" pitchFamily="34" charset="0"/>
                <a:cs typeface="Arial" panose="020B0604020202020204" pitchFamily="34" charset="0"/>
              </a:rPr>
              <a:t>esp</a:t>
            </a:r>
            <a:r>
              <a:rPr lang="en-US" dirty="0">
                <a:latin typeface="Arial" panose="020B0604020202020204" pitchFamily="34" charset="0"/>
                <a:cs typeface="Arial" panose="020B0604020202020204" pitchFamily="34" charset="0"/>
              </a:rPr>
              <a:t> char)</a:t>
            </a:r>
          </a:p>
          <a:p>
            <a:pPr>
              <a:buClr>
                <a:srgbClr val="C00000"/>
              </a:buClr>
            </a:pPr>
            <a:r>
              <a:rPr lang="en-US" dirty="0" err="1">
                <a:latin typeface="Arial" panose="020B0604020202020204" pitchFamily="34" charset="0"/>
                <a:cs typeface="Arial" panose="020B0604020202020204" pitchFamily="34" charset="0"/>
              </a:rPr>
              <a:t>Nvarchar</a:t>
            </a:r>
            <a:r>
              <a:rPr lang="en-US" dirty="0">
                <a:latin typeface="Arial" panose="020B0604020202020204" pitchFamily="34" charset="0"/>
                <a:cs typeface="Arial" panose="020B0604020202020204" pitchFamily="34" charset="0"/>
              </a:rPr>
              <a:t> v </a:t>
            </a:r>
            <a:r>
              <a:rPr lang="en-US" dirty="0" err="1">
                <a:latin typeface="Arial" panose="020B0604020202020204" pitchFamily="34" charset="0"/>
                <a:cs typeface="Arial" panose="020B0604020202020204" pitchFamily="34" charset="0"/>
              </a:rPr>
              <a:t>varchar</a:t>
            </a:r>
            <a:endParaRPr lang="en-US" dirty="0">
              <a:latin typeface="Arial" panose="020B0604020202020204" pitchFamily="34" charset="0"/>
              <a:cs typeface="Arial" panose="020B0604020202020204" pitchFamily="34" charset="0"/>
            </a:endParaRPr>
          </a:p>
          <a:p>
            <a:pPr>
              <a:buClr>
                <a:srgbClr val="C00000"/>
              </a:buClr>
            </a:pPr>
            <a:r>
              <a:rPr lang="en-US" dirty="0" err="1">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/char v </a:t>
            </a:r>
            <a:r>
              <a:rPr lang="en-US" dirty="0" err="1">
                <a:latin typeface="Arial" panose="020B0604020202020204" pitchFamily="34" charset="0"/>
                <a:cs typeface="Arial" panose="020B0604020202020204" pitchFamily="34" charset="0"/>
              </a:rPr>
              <a:t>datetime</a:t>
            </a:r>
            <a:endParaRPr lang="en-US" dirty="0">
              <a:latin typeface="Arial" panose="020B0604020202020204" pitchFamily="34" charset="0"/>
              <a:cs typeface="Arial" panose="020B0604020202020204" pitchFamily="34" charset="0"/>
            </a:endParaRPr>
          </a:p>
          <a:p>
            <a:pPr>
              <a:buClr>
                <a:srgbClr val="C00000"/>
              </a:buClr>
            </a:pPr>
            <a:r>
              <a:rPr lang="en-US" dirty="0">
                <a:latin typeface="Arial" panose="020B0604020202020204" pitchFamily="34" charset="0"/>
                <a:cs typeface="Arial" panose="020B0604020202020204" pitchFamily="34" charset="0"/>
              </a:rPr>
              <a:t>Formatting (mm/</a:t>
            </a:r>
            <a:r>
              <a:rPr lang="en-US" dirty="0" err="1">
                <a:latin typeface="Arial" panose="020B0604020202020204" pitchFamily="34" charset="0"/>
                <a:cs typeface="Arial" panose="020B0604020202020204" pitchFamily="34" charset="0"/>
              </a:rPr>
              <a:t>dd</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yyyy</a:t>
            </a:r>
            <a:r>
              <a:rPr lang="en-US" dirty="0">
                <a:latin typeface="Arial" panose="020B0604020202020204" pitchFamily="34" charset="0"/>
                <a:cs typeface="Arial" panose="020B0604020202020204" pitchFamily="34" charset="0"/>
              </a:rPr>
              <a:t> v. </a:t>
            </a:r>
            <a:r>
              <a:rPr lang="en-US" dirty="0" err="1">
                <a:latin typeface="Arial" panose="020B0604020202020204" pitchFamily="34" charset="0"/>
                <a:cs typeface="Arial" panose="020B0604020202020204" pitchFamily="34" charset="0"/>
              </a:rPr>
              <a:t>dd</a:t>
            </a:r>
            <a:r>
              <a:rPr lang="en-US" dirty="0">
                <a:latin typeface="Arial" panose="020B0604020202020204" pitchFamily="34" charset="0"/>
                <a:cs typeface="Arial" panose="020B0604020202020204" pitchFamily="34" charset="0"/>
              </a:rPr>
              <a:t>/mm/</a:t>
            </a:r>
            <a:r>
              <a:rPr lang="en-US" dirty="0" err="1">
                <a:latin typeface="Arial" panose="020B0604020202020204" pitchFamily="34" charset="0"/>
                <a:cs typeface="Arial" panose="020B0604020202020204" pitchFamily="34" charset="0"/>
              </a:rPr>
              <a:t>yyyy</a:t>
            </a:r>
            <a:r>
              <a:rPr lang="en-US" dirty="0">
                <a:latin typeface="Arial" panose="020B06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2124744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19"/>
            <a:ext cx="7886700" cy="994172"/>
          </a:xfrm>
        </p:spPr>
        <p:txBody>
          <a:bodyPr/>
          <a:lstStyle/>
          <a:p>
            <a:r>
              <a:rPr lang="en-US" dirty="0" smtClean="0"/>
              <a:t>Our tasks…</a:t>
            </a:r>
            <a:endParaRPr lang="en-US" dirty="0"/>
          </a:p>
        </p:txBody>
      </p:sp>
      <p:sp>
        <p:nvSpPr>
          <p:cNvPr id="3" name="Content Placeholder 2"/>
          <p:cNvSpPr>
            <a:spLocks noGrp="1"/>
          </p:cNvSpPr>
          <p:nvPr>
            <p:ph idx="1"/>
          </p:nvPr>
        </p:nvSpPr>
        <p:spPr>
          <a:xfrm>
            <a:off x="628650" y="763138"/>
            <a:ext cx="7886700" cy="2992788"/>
          </a:xfrm>
        </p:spPr>
        <p:txBody>
          <a:bodyPr/>
          <a:lstStyle/>
          <a:p>
            <a:pPr marL="0" indent="0">
              <a:buNone/>
            </a:pPr>
            <a:r>
              <a:rPr lang="en-US" sz="2400" dirty="0">
                <a:latin typeface="Arial" panose="020B0604020202020204" pitchFamily="34" charset="0"/>
                <a:cs typeface="Arial" panose="020B0604020202020204" pitchFamily="34" charset="0"/>
              </a:rPr>
              <a:t>We need to refactor and adjust the reading time for articles</a:t>
            </a:r>
          </a:p>
          <a:p>
            <a:endParaRPr lang="en-US" dirty="0"/>
          </a:p>
        </p:txBody>
      </p:sp>
      <p:sp>
        <p:nvSpPr>
          <p:cNvPr id="5" name="Rounded Rectangle 4"/>
          <p:cNvSpPr/>
          <p:nvPr/>
        </p:nvSpPr>
        <p:spPr>
          <a:xfrm>
            <a:off x="292100" y="1484114"/>
            <a:ext cx="8567784" cy="3535287"/>
          </a:xfrm>
          <a:prstGeom prst="roundRect">
            <a:avLst>
              <a:gd name="adj" fmla="val 2239"/>
            </a:avLst>
          </a:prstGeom>
          <a:solidFill>
            <a:schemeClr val="bg1"/>
          </a:solidFill>
          <a:ln>
            <a:solidFill>
              <a:schemeClr val="bg1">
                <a:lumMod val="50000"/>
              </a:schemeClr>
            </a:solidFill>
          </a:ln>
          <a:effectLst>
            <a:glow rad="63500">
              <a:schemeClr val="bg1">
                <a:lumMod val="65000"/>
                <a:alpha val="31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cxnSp>
        <p:nvCxnSpPr>
          <p:cNvPr id="6" name="Straight Connector 5"/>
          <p:cNvCxnSpPr/>
          <p:nvPr/>
        </p:nvCxnSpPr>
        <p:spPr>
          <a:xfrm>
            <a:off x="3168651" y="1484115"/>
            <a:ext cx="1"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54700" y="1484115"/>
            <a:ext cx="0"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81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To do</a:t>
            </a:r>
            <a:endParaRPr lang="en-GB" sz="2800" b="1" dirty="0">
              <a:solidFill>
                <a:srgbClr val="4187BB"/>
              </a:solidFill>
              <a:latin typeface="Hand Of Sean"/>
              <a:cs typeface="Hand Of Sean"/>
            </a:endParaRPr>
          </a:p>
        </p:txBody>
      </p:sp>
      <p:sp>
        <p:nvSpPr>
          <p:cNvPr id="19" name="TextBox 18"/>
          <p:cNvSpPr txBox="1"/>
          <p:nvPr/>
        </p:nvSpPr>
        <p:spPr>
          <a:xfrm>
            <a:off x="36959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Doing</a:t>
            </a:r>
            <a:endParaRPr lang="en-GB" sz="2800" b="1" dirty="0">
              <a:solidFill>
                <a:srgbClr val="4187BB"/>
              </a:solidFill>
              <a:latin typeface="Hand Of Sean"/>
              <a:cs typeface="Hand Of Sean"/>
            </a:endParaRPr>
          </a:p>
        </p:txBody>
      </p:sp>
      <p:sp>
        <p:nvSpPr>
          <p:cNvPr id="20" name="TextBox 19"/>
          <p:cNvSpPr txBox="1"/>
          <p:nvPr/>
        </p:nvSpPr>
        <p:spPr>
          <a:xfrm>
            <a:off x="65153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Done</a:t>
            </a:r>
            <a:endParaRPr lang="en-GB" sz="2800" b="1" dirty="0">
              <a:solidFill>
                <a:srgbClr val="4187BB"/>
              </a:solidFill>
              <a:latin typeface="Hand Of Sean"/>
              <a:cs typeface="Hand Of Sean"/>
            </a:endParaRPr>
          </a:p>
        </p:txBody>
      </p:sp>
      <p:sp>
        <p:nvSpPr>
          <p:cNvPr id="26" name="Rectangle 25"/>
          <p:cNvSpPr/>
          <p:nvPr/>
        </p:nvSpPr>
        <p:spPr>
          <a:xfrm>
            <a:off x="6127492" y="2162631"/>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err="1">
                <a:solidFill>
                  <a:schemeClr val="tx1"/>
                </a:solidFill>
                <a:latin typeface="Arial Narrow Bold"/>
                <a:cs typeface="Arial Narrow Bold"/>
              </a:rPr>
              <a:t>Proc</a:t>
            </a:r>
            <a:r>
              <a:rPr lang="en-GB" sz="1600" dirty="0">
                <a:solidFill>
                  <a:schemeClr val="tx1"/>
                </a:solidFill>
                <a:latin typeface="Arial Narrow Bold"/>
                <a:cs typeface="Arial Narrow Bold"/>
              </a:rPr>
              <a:t> to update reading time</a:t>
            </a:r>
          </a:p>
        </p:txBody>
      </p:sp>
      <p:sp>
        <p:nvSpPr>
          <p:cNvPr id="27" name="Rectangle 26"/>
          <p:cNvSpPr/>
          <p:nvPr/>
        </p:nvSpPr>
        <p:spPr>
          <a:xfrm>
            <a:off x="4282585" y="2393781"/>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Test an edge case</a:t>
            </a:r>
          </a:p>
        </p:txBody>
      </p:sp>
      <p:sp>
        <p:nvSpPr>
          <p:cNvPr id="28" name="Rectangle 27"/>
          <p:cNvSpPr/>
          <p:nvPr/>
        </p:nvSpPr>
        <p:spPr>
          <a:xfrm>
            <a:off x="1801469" y="3567998"/>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Group tests and execute</a:t>
            </a:r>
          </a:p>
        </p:txBody>
      </p:sp>
      <p:sp>
        <p:nvSpPr>
          <p:cNvPr id="25" name="Rectangle 24"/>
          <p:cNvSpPr/>
          <p:nvPr/>
        </p:nvSpPr>
        <p:spPr>
          <a:xfrm>
            <a:off x="7577479" y="2112236"/>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Add a column to our table</a:t>
            </a:r>
          </a:p>
        </p:txBody>
      </p:sp>
    </p:spTree>
    <p:extLst>
      <p:ext uri="{BB962C8B-B14F-4D97-AF65-F5344CB8AC3E}">
        <p14:creationId xmlns:p14="http://schemas.microsoft.com/office/powerpoint/2010/main" val="172892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91057E-6 -1.30515E-6 C 0.10575 0.04505 0.21167 0.0901 0.27193 0.12527 C 0.33201 0.16045 0.34642 0.18605 0.36101 0.21166 " pathEditMode="relative" rAng="0" ptsTypes="aaA">
                                      <p:cBhvr>
                                        <p:cTn id="6" dur="1500" fill="hold"/>
                                        <p:tgtEl>
                                          <p:spTgt spid="27"/>
                                        </p:tgtEl>
                                        <p:attrNameLst>
                                          <p:attrName>ppt_x</p:attrName>
                                          <p:attrName>ppt_y</p:attrName>
                                        </p:attrNameLst>
                                      </p:cBhvr>
                                      <p:rCtr x="18041" y="1058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3.62563E-6 4.10367E-6 C 0.04567 -0.02808 0.09151 -0.05616 0.13892 -0.06202 C 0.18649 -0.06758 0.23581 -0.05153 0.28512 -0.03487 " pathEditMode="relative" rAng="0" ptsTypes="aaA">
                                      <p:cBhvr>
                                        <p:cTn id="10" dur="1500" fill="hold"/>
                                        <p:tgtEl>
                                          <p:spTgt spid="28"/>
                                        </p:tgtEl>
                                        <p:attrNameLst>
                                          <p:attrName>ppt_x</p:attrName>
                                          <p:attrName>ppt_y</p:attrName>
                                        </p:attrNameLst>
                                      </p:cBhvr>
                                      <p:rCtr x="14256" y="-3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Building a Test Suite</a:t>
            </a:r>
            <a:endParaRPr lang="en-US" dirty="0"/>
          </a:p>
        </p:txBody>
      </p:sp>
      <p:sp>
        <p:nvSpPr>
          <p:cNvPr id="3" name="Content Placeholder 2"/>
          <p:cNvSpPr>
            <a:spLocks noGrp="1"/>
          </p:cNvSpPr>
          <p:nvPr>
            <p:ph idx="1"/>
          </p:nvPr>
        </p:nvSpPr>
        <p:spPr/>
        <p:txBody>
          <a:bodyPr/>
          <a:lstStyle/>
          <a:p>
            <a:pPr>
              <a:buClr>
                <a:srgbClr val="C00000"/>
              </a:buClr>
            </a:pPr>
            <a:r>
              <a:rPr lang="en-US" sz="2400" dirty="0">
                <a:latin typeface="Arial" panose="020B0604020202020204" pitchFamily="34" charset="0"/>
                <a:cs typeface="Arial" panose="020B0604020202020204" pitchFamily="34" charset="0"/>
              </a:rPr>
              <a:t>By continuing to grow your test suite with each change, developers spread the load</a:t>
            </a:r>
          </a:p>
          <a:p>
            <a:pPr>
              <a:buClr>
                <a:srgbClr val="C00000"/>
              </a:buClr>
            </a:pPr>
            <a:r>
              <a:rPr lang="en-US" sz="2400" dirty="0">
                <a:latin typeface="Arial" panose="020B0604020202020204" pitchFamily="34" charset="0"/>
                <a:cs typeface="Arial" panose="020B0604020202020204" pitchFamily="34" charset="0"/>
              </a:rPr>
              <a:t>By having a large suite, we have better code coverage</a:t>
            </a:r>
          </a:p>
          <a:p>
            <a:pPr>
              <a:buClr>
                <a:srgbClr val="C00000"/>
              </a:buClr>
            </a:pPr>
            <a:r>
              <a:rPr lang="en-US" sz="2400" dirty="0">
                <a:latin typeface="Arial" panose="020B0604020202020204" pitchFamily="34" charset="0"/>
                <a:cs typeface="Arial" panose="020B0604020202020204" pitchFamily="34" charset="0"/>
              </a:rPr>
              <a:t>We can easily regression test</a:t>
            </a:r>
          </a:p>
          <a:p>
            <a:pPr>
              <a:buClr>
                <a:srgbClr val="C00000"/>
              </a:buClr>
            </a:pPr>
            <a:r>
              <a:rPr lang="en-US" sz="2400" dirty="0">
                <a:latin typeface="Arial" panose="020B0604020202020204" pitchFamily="34" charset="0"/>
                <a:cs typeface="Arial" panose="020B0604020202020204" pitchFamily="34" charset="0"/>
              </a:rPr>
              <a:t>However, we need to group tests…</a:t>
            </a:r>
          </a:p>
          <a:p>
            <a:endParaRPr lang="en-US" dirty="0"/>
          </a:p>
        </p:txBody>
      </p:sp>
    </p:spTree>
    <p:extLst>
      <p:ext uri="{BB962C8B-B14F-4D97-AF65-F5344CB8AC3E}">
        <p14:creationId xmlns:p14="http://schemas.microsoft.com/office/powerpoint/2010/main" val="17567442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88" y="-13247"/>
            <a:ext cx="7886700" cy="994172"/>
          </a:xfrm>
        </p:spPr>
        <p:txBody>
          <a:bodyPr/>
          <a:lstStyle/>
          <a:p>
            <a:r>
              <a:rPr lang="en-US" dirty="0" smtClean="0"/>
              <a:t>Our tasks…</a:t>
            </a:r>
            <a:endParaRPr lang="en-US" dirty="0"/>
          </a:p>
        </p:txBody>
      </p:sp>
      <p:sp>
        <p:nvSpPr>
          <p:cNvPr id="3" name="Content Placeholder 2"/>
          <p:cNvSpPr>
            <a:spLocks noGrp="1"/>
          </p:cNvSpPr>
          <p:nvPr>
            <p:ph idx="1"/>
          </p:nvPr>
        </p:nvSpPr>
        <p:spPr>
          <a:xfrm>
            <a:off x="628650" y="773771"/>
            <a:ext cx="7886700" cy="1052388"/>
          </a:xfrm>
        </p:spPr>
        <p:txBody>
          <a:bodyPr/>
          <a:lstStyle/>
          <a:p>
            <a:pPr marL="0" indent="0">
              <a:buNone/>
            </a:pPr>
            <a:r>
              <a:rPr lang="en-US" sz="2400" dirty="0">
                <a:latin typeface="Arial" panose="020B0604020202020204" pitchFamily="34" charset="0"/>
                <a:cs typeface="Arial" panose="020B0604020202020204" pitchFamily="34" charset="0"/>
              </a:rPr>
              <a:t>We need to refactor and adjust the reading time for articles</a:t>
            </a:r>
          </a:p>
          <a:p>
            <a:endParaRPr lang="en-US" dirty="0"/>
          </a:p>
        </p:txBody>
      </p:sp>
      <p:sp>
        <p:nvSpPr>
          <p:cNvPr id="5" name="Rounded Rectangle 4"/>
          <p:cNvSpPr/>
          <p:nvPr/>
        </p:nvSpPr>
        <p:spPr>
          <a:xfrm>
            <a:off x="292100" y="1484114"/>
            <a:ext cx="8567784" cy="3535287"/>
          </a:xfrm>
          <a:prstGeom prst="roundRect">
            <a:avLst>
              <a:gd name="adj" fmla="val 2239"/>
            </a:avLst>
          </a:prstGeom>
          <a:solidFill>
            <a:schemeClr val="bg1"/>
          </a:solidFill>
          <a:ln>
            <a:solidFill>
              <a:schemeClr val="bg1">
                <a:lumMod val="50000"/>
              </a:schemeClr>
            </a:solidFill>
          </a:ln>
          <a:effectLst>
            <a:glow rad="63500">
              <a:schemeClr val="bg1">
                <a:lumMod val="65000"/>
                <a:alpha val="31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p>
        </p:txBody>
      </p:sp>
      <p:cxnSp>
        <p:nvCxnSpPr>
          <p:cNvPr id="6" name="Straight Connector 5"/>
          <p:cNvCxnSpPr/>
          <p:nvPr/>
        </p:nvCxnSpPr>
        <p:spPr>
          <a:xfrm>
            <a:off x="3168651" y="1484115"/>
            <a:ext cx="1"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54700" y="1484115"/>
            <a:ext cx="0" cy="35352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81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To do</a:t>
            </a:r>
            <a:endParaRPr lang="en-GB" sz="2800" b="1" dirty="0">
              <a:solidFill>
                <a:srgbClr val="4187BB"/>
              </a:solidFill>
              <a:latin typeface="Hand Of Sean"/>
              <a:cs typeface="Hand Of Sean"/>
            </a:endParaRPr>
          </a:p>
        </p:txBody>
      </p:sp>
      <p:sp>
        <p:nvSpPr>
          <p:cNvPr id="19" name="TextBox 18"/>
          <p:cNvSpPr txBox="1"/>
          <p:nvPr/>
        </p:nvSpPr>
        <p:spPr>
          <a:xfrm>
            <a:off x="36959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Doing</a:t>
            </a:r>
            <a:endParaRPr lang="en-GB" sz="2800" b="1" dirty="0">
              <a:solidFill>
                <a:srgbClr val="4187BB"/>
              </a:solidFill>
              <a:latin typeface="Hand Of Sean"/>
              <a:cs typeface="Hand Of Sean"/>
            </a:endParaRPr>
          </a:p>
        </p:txBody>
      </p:sp>
      <p:sp>
        <p:nvSpPr>
          <p:cNvPr id="20" name="TextBox 19"/>
          <p:cNvSpPr txBox="1"/>
          <p:nvPr/>
        </p:nvSpPr>
        <p:spPr>
          <a:xfrm>
            <a:off x="6515308" y="1576091"/>
            <a:ext cx="1445455" cy="500137"/>
          </a:xfrm>
          <a:prstGeom prst="rect">
            <a:avLst/>
          </a:prstGeom>
          <a:noFill/>
        </p:spPr>
        <p:txBody>
          <a:bodyPr wrap="square" lIns="68580" tIns="34290" rIns="68580" bIns="34290" rtlCol="0">
            <a:spAutoFit/>
          </a:bodyPr>
          <a:lstStyle/>
          <a:p>
            <a:pPr algn="ctr"/>
            <a:r>
              <a:rPr lang="en-GB" sz="2800" b="1" dirty="0" smtClean="0">
                <a:solidFill>
                  <a:srgbClr val="4187BB"/>
                </a:solidFill>
                <a:latin typeface="Hand Of Sean"/>
                <a:cs typeface="Hand Of Sean"/>
              </a:rPr>
              <a:t>Done</a:t>
            </a:r>
            <a:endParaRPr lang="en-GB" sz="2800" b="1" dirty="0">
              <a:solidFill>
                <a:srgbClr val="4187BB"/>
              </a:solidFill>
              <a:latin typeface="Hand Of Sean"/>
              <a:cs typeface="Hand Of Sean"/>
            </a:endParaRPr>
          </a:p>
        </p:txBody>
      </p:sp>
      <p:sp>
        <p:nvSpPr>
          <p:cNvPr id="26" name="Rectangle 25"/>
          <p:cNvSpPr/>
          <p:nvPr/>
        </p:nvSpPr>
        <p:spPr>
          <a:xfrm>
            <a:off x="6127492" y="2162631"/>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err="1">
                <a:solidFill>
                  <a:schemeClr val="tx1"/>
                </a:solidFill>
                <a:latin typeface="Arial Narrow Bold"/>
                <a:cs typeface="Arial Narrow Bold"/>
              </a:rPr>
              <a:t>Proc</a:t>
            </a:r>
            <a:r>
              <a:rPr lang="en-GB" sz="1600" dirty="0">
                <a:solidFill>
                  <a:schemeClr val="tx1"/>
                </a:solidFill>
                <a:latin typeface="Arial Narrow Bold"/>
                <a:cs typeface="Arial Narrow Bold"/>
              </a:rPr>
              <a:t> to update reading time</a:t>
            </a:r>
          </a:p>
        </p:txBody>
      </p:sp>
      <p:sp>
        <p:nvSpPr>
          <p:cNvPr id="27" name="Rectangle 26"/>
          <p:cNvSpPr/>
          <p:nvPr/>
        </p:nvSpPr>
        <p:spPr>
          <a:xfrm>
            <a:off x="7598452" y="3503104"/>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Test an edge case</a:t>
            </a:r>
          </a:p>
        </p:txBody>
      </p:sp>
      <p:sp>
        <p:nvSpPr>
          <p:cNvPr id="28" name="Rectangle 27"/>
          <p:cNvSpPr/>
          <p:nvPr/>
        </p:nvSpPr>
        <p:spPr>
          <a:xfrm>
            <a:off x="4246563" y="3426890"/>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Group tests and execute</a:t>
            </a:r>
          </a:p>
        </p:txBody>
      </p:sp>
      <p:sp>
        <p:nvSpPr>
          <p:cNvPr id="25" name="Rectangle 24"/>
          <p:cNvSpPr/>
          <p:nvPr/>
        </p:nvSpPr>
        <p:spPr>
          <a:xfrm>
            <a:off x="7577479" y="2112236"/>
            <a:ext cx="1109323" cy="1109323"/>
          </a:xfrm>
          <a:prstGeom prst="rect">
            <a:avLst/>
          </a:prstGeom>
          <a:solidFill>
            <a:srgbClr val="FAE6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Arial Narrow Bold"/>
                <a:cs typeface="Arial Narrow Bold"/>
              </a:rPr>
              <a:t>Add a column to our table</a:t>
            </a:r>
          </a:p>
        </p:txBody>
      </p:sp>
    </p:spTree>
    <p:extLst>
      <p:ext uri="{BB962C8B-B14F-4D97-AF65-F5344CB8AC3E}">
        <p14:creationId xmlns:p14="http://schemas.microsoft.com/office/powerpoint/2010/main" val="24810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16166E-6 4.76396E-6 L 0.05869 -0.01173 C 0.07085 -0.01451 0.08925 -0.01574 0.1087 -0.01574 C 0.13058 -0.01574 0.14794 -0.01451 0.16027 -0.01173 L 0.21948 4.76396E-6 " pathEditMode="relative" rAng="0" ptsTypes="FffFF">
                                      <p:cBhvr>
                                        <p:cTn id="6" dur="1100" fill="hold"/>
                                        <p:tgtEl>
                                          <p:spTgt spid="28"/>
                                        </p:tgtEl>
                                        <p:attrNameLst>
                                          <p:attrName>ppt_x</p:attrName>
                                          <p:attrName>ppt_y</p:attrName>
                                        </p:attrNameLst>
                                      </p:cBhvr>
                                      <p:rCtr x="10974" y="-8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3286" b="5352"/>
          <a:stretch/>
        </p:blipFill>
        <p:spPr>
          <a:xfrm>
            <a:off x="2879267" y="400050"/>
            <a:ext cx="3356261" cy="3194356"/>
          </a:xfrm>
          <a:prstGeom prst="rect">
            <a:avLst/>
          </a:prstGeom>
        </p:spPr>
      </p:pic>
      <p:sp>
        <p:nvSpPr>
          <p:cNvPr id="4" name="Title 1"/>
          <p:cNvSpPr txBox="1">
            <a:spLocks/>
          </p:cNvSpPr>
          <p:nvPr/>
        </p:nvSpPr>
        <p:spPr>
          <a:xfrm>
            <a:off x="412750" y="3682208"/>
            <a:ext cx="8229600" cy="1893093"/>
          </a:xfrm>
          <a:prstGeom prst="rect">
            <a:avLst/>
          </a:prstGeom>
        </p:spPr>
        <p:txBody>
          <a:bodyPr>
            <a:normAutofit fontScale="9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300" b="1" dirty="0" smtClean="0">
                <a:solidFill>
                  <a:schemeClr val="tx1">
                    <a:lumMod val="50000"/>
                    <a:lumOff val="50000"/>
                  </a:schemeClr>
                </a:solidFill>
                <a:latin typeface="Arial" panose="020B0604020202020204" pitchFamily="34" charset="0"/>
                <a:cs typeface="Arial" panose="020B0604020202020204" pitchFamily="34" charset="0"/>
              </a:rPr>
              <a:t>Write </a:t>
            </a:r>
            <a:r>
              <a:rPr lang="en-US" sz="4300" b="1" dirty="0">
                <a:solidFill>
                  <a:schemeClr val="tx1">
                    <a:lumMod val="50000"/>
                    <a:lumOff val="50000"/>
                  </a:schemeClr>
                </a:solidFill>
                <a:latin typeface="Arial" panose="020B0604020202020204" pitchFamily="34" charset="0"/>
                <a:cs typeface="Arial" panose="020B0604020202020204" pitchFamily="34" charset="0"/>
              </a:rPr>
              <a:t>one extra test</a:t>
            </a:r>
          </a:p>
          <a:p>
            <a:pPr algn="l"/>
            <a:r>
              <a:rPr lang="en-US" dirty="0" smtClean="0"/>
              <a:t/>
            </a:r>
            <a:br>
              <a:rPr lang="en-US" dirty="0" smtClean="0"/>
            </a:br>
            <a:endParaRPr lang="en-US" dirty="0">
              <a:solidFill>
                <a:schemeClr val="bg1">
                  <a:lumMod val="95000"/>
                </a:schemeClr>
              </a:solidFill>
            </a:endParaRPr>
          </a:p>
        </p:txBody>
      </p:sp>
    </p:spTree>
    <p:extLst>
      <p:ext uri="{BB962C8B-B14F-4D97-AF65-F5344CB8AC3E}">
        <p14:creationId xmlns:p14="http://schemas.microsoft.com/office/powerpoint/2010/main" val="34027285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375"/>
            <a:ext cx="8229600" cy="857250"/>
          </a:xfrm>
          <a:prstGeom prst="rect">
            <a:avLst/>
          </a:prstGeom>
        </p:spPr>
        <p:txBody>
          <a:bodyPr>
            <a:normAutofit/>
          </a:bodyPr>
          <a:lstStyle/>
          <a:p>
            <a:r>
              <a:rPr lang="en-US" sz="3600" dirty="0" smtClean="0">
                <a:solidFill>
                  <a:schemeClr val="tx1"/>
                </a:solidFill>
              </a:rPr>
              <a:t>Get in touch</a:t>
            </a:r>
            <a:endParaRPr lang="en-US" sz="3600" dirty="0">
              <a:solidFill>
                <a:schemeClr val="tx1"/>
              </a:solidFill>
            </a:endParaRPr>
          </a:p>
        </p:txBody>
      </p:sp>
      <p:pic>
        <p:nvPicPr>
          <p:cNvPr id="1026" name="Picture 2" descr="Steve J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94" y="1305186"/>
            <a:ext cx="2574410" cy="223181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683130" y="1735467"/>
            <a:ext cx="3973501" cy="507831"/>
          </a:xfrm>
          <a:prstGeom prst="rect">
            <a:avLst/>
          </a:prstGeom>
        </p:spPr>
        <p:txBody>
          <a:bodyPr wrap="square">
            <a:spAutoFit/>
          </a:bodyPr>
          <a:lstStyle/>
          <a:p>
            <a:pPr>
              <a:spcAft>
                <a:spcPts val="2700"/>
              </a:spcAft>
            </a:pPr>
            <a:r>
              <a:rPr lang="en-US" sz="2700" dirty="0" smtClean="0">
                <a:solidFill>
                  <a:schemeClr val="tx1">
                    <a:lumMod val="50000"/>
                    <a:lumOff val="50000"/>
                  </a:schemeClr>
                </a:solidFill>
                <a:latin typeface="Microsoft Sans Serif" panose="020B0604020202020204" pitchFamily="34" charset="0"/>
              </a:rPr>
              <a:t>www.voiceofthedba.com</a:t>
            </a:r>
            <a:endParaRPr lang="en-US" sz="2700" dirty="0">
              <a:solidFill>
                <a:schemeClr val="tx1">
                  <a:lumMod val="50000"/>
                  <a:lumOff val="50000"/>
                </a:schemeClr>
              </a:solidFill>
              <a:latin typeface="Microsoft Sans Serif" panose="020B0604020202020204" pitchFamily="34" charset="0"/>
            </a:endParaRPr>
          </a:p>
        </p:txBody>
      </p:sp>
      <p:sp>
        <p:nvSpPr>
          <p:cNvPr id="19" name="Rectangle 18"/>
          <p:cNvSpPr/>
          <p:nvPr/>
        </p:nvSpPr>
        <p:spPr>
          <a:xfrm>
            <a:off x="4683129" y="2435943"/>
            <a:ext cx="4460872" cy="461665"/>
          </a:xfrm>
          <a:prstGeom prst="rect">
            <a:avLst/>
          </a:prstGeom>
        </p:spPr>
        <p:txBody>
          <a:bodyPr wrap="square">
            <a:spAutoFit/>
          </a:bodyPr>
          <a:lstStyle/>
          <a:p>
            <a:pPr>
              <a:spcAft>
                <a:spcPts val="2700"/>
              </a:spcAft>
            </a:pPr>
            <a:r>
              <a:rPr lang="en-US" sz="2400" dirty="0" err="1">
                <a:solidFill>
                  <a:schemeClr val="tx1">
                    <a:lumMod val="50000"/>
                    <a:lumOff val="50000"/>
                  </a:schemeClr>
                </a:solidFill>
                <a:latin typeface="Microsoft Sans Serif" panose="020B0604020202020204" pitchFamily="34" charset="0"/>
              </a:rPr>
              <a:t>sjones@sqlservercentral.com</a:t>
            </a:r>
            <a:endParaRPr lang="en-US" sz="2400" dirty="0">
              <a:solidFill>
                <a:schemeClr val="tx1">
                  <a:lumMod val="50000"/>
                  <a:lumOff val="50000"/>
                </a:schemeClr>
              </a:solidFill>
              <a:latin typeface="Microsoft Sans Serif" panose="020B0604020202020204" pitchFamily="34" charset="0"/>
            </a:endParaRPr>
          </a:p>
        </p:txBody>
      </p:sp>
      <p:sp>
        <p:nvSpPr>
          <p:cNvPr id="20" name="Rectangle 19"/>
          <p:cNvSpPr/>
          <p:nvPr/>
        </p:nvSpPr>
        <p:spPr>
          <a:xfrm>
            <a:off x="4683129" y="3119353"/>
            <a:ext cx="3560770" cy="507831"/>
          </a:xfrm>
          <a:prstGeom prst="rect">
            <a:avLst/>
          </a:prstGeom>
        </p:spPr>
        <p:txBody>
          <a:bodyPr wrap="square">
            <a:spAutoFit/>
          </a:bodyPr>
          <a:lstStyle/>
          <a:p>
            <a:pPr>
              <a:spcAft>
                <a:spcPts val="2700"/>
              </a:spcAft>
            </a:pPr>
            <a:r>
              <a:rPr lang="en-US" sz="2700" dirty="0">
                <a:solidFill>
                  <a:schemeClr val="tx1">
                    <a:lumMod val="50000"/>
                    <a:lumOff val="50000"/>
                  </a:schemeClr>
                </a:solidFill>
                <a:latin typeface="Microsoft Sans Serif" panose="020B0604020202020204" pitchFamily="34" charset="0"/>
              </a:rPr>
              <a:t>@way0utwest</a:t>
            </a:r>
          </a:p>
        </p:txBody>
      </p:sp>
      <p:sp>
        <p:nvSpPr>
          <p:cNvPr id="21" name="TextBox 20"/>
          <p:cNvSpPr txBox="1"/>
          <p:nvPr/>
        </p:nvSpPr>
        <p:spPr>
          <a:xfrm>
            <a:off x="4004927" y="903219"/>
            <a:ext cx="2284600" cy="523220"/>
          </a:xfrm>
          <a:prstGeom prst="rect">
            <a:avLst/>
          </a:prstGeom>
          <a:noFill/>
        </p:spPr>
        <p:txBody>
          <a:bodyPr wrap="none" rtlCol="0">
            <a:spAutoFit/>
          </a:bodyPr>
          <a:lstStyle/>
          <a:p>
            <a:r>
              <a:rPr lang="en-US" sz="2800" b="1" dirty="0" smtClean="0">
                <a:solidFill>
                  <a:srgbClr val="CC0000"/>
                </a:solidFill>
                <a:latin typeface="Arial"/>
                <a:cs typeface="Arial"/>
              </a:rPr>
              <a:t>Steve Jones</a:t>
            </a:r>
            <a:endParaRPr lang="en-US" sz="2800" b="1" dirty="0">
              <a:solidFill>
                <a:srgbClr val="CC0000"/>
              </a:solidFill>
              <a:latin typeface="Arial"/>
              <a:cs typeface="Arial"/>
            </a:endParaRPr>
          </a:p>
        </p:txBody>
      </p:sp>
      <p:pic>
        <p:nvPicPr>
          <p:cNvPr id="22" name="Picture 21"/>
          <p:cNvPicPr>
            <a:picLocks noChangeAspect="1"/>
          </p:cNvPicPr>
          <p:nvPr/>
        </p:nvPicPr>
        <p:blipFill>
          <a:blip r:embed="rId4"/>
          <a:stretch>
            <a:fillRect/>
          </a:stretch>
        </p:blipFill>
        <p:spPr>
          <a:xfrm>
            <a:off x="4112251" y="1765424"/>
            <a:ext cx="434779" cy="478257"/>
          </a:xfrm>
          <a:prstGeom prst="rect">
            <a:avLst/>
          </a:prstGeom>
        </p:spPr>
      </p:pic>
      <p:pic>
        <p:nvPicPr>
          <p:cNvPr id="23" name="Picture 22"/>
          <p:cNvPicPr>
            <a:picLocks noChangeAspect="1"/>
          </p:cNvPicPr>
          <p:nvPr/>
        </p:nvPicPr>
        <p:blipFill>
          <a:blip r:embed="rId5"/>
          <a:stretch>
            <a:fillRect/>
          </a:stretch>
        </p:blipFill>
        <p:spPr>
          <a:xfrm>
            <a:off x="4112251" y="2531191"/>
            <a:ext cx="463485" cy="379214"/>
          </a:xfrm>
          <a:prstGeom prst="rect">
            <a:avLst/>
          </a:prstGeom>
        </p:spPr>
      </p:pic>
      <p:pic>
        <p:nvPicPr>
          <p:cNvPr id="24" name="Picture 23"/>
          <p:cNvPicPr>
            <a:picLocks noChangeAspect="1"/>
          </p:cNvPicPr>
          <p:nvPr/>
        </p:nvPicPr>
        <p:blipFill>
          <a:blip r:embed="rId6"/>
          <a:stretch>
            <a:fillRect/>
          </a:stretch>
        </p:blipFill>
        <p:spPr>
          <a:xfrm>
            <a:off x="4112249" y="3157452"/>
            <a:ext cx="504842" cy="462772"/>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2249" y="3790300"/>
            <a:ext cx="495926" cy="495926"/>
          </a:xfrm>
          <a:prstGeom prst="rect">
            <a:avLst/>
          </a:prstGeom>
        </p:spPr>
      </p:pic>
      <p:sp>
        <p:nvSpPr>
          <p:cNvPr id="4" name="TextBox 3"/>
          <p:cNvSpPr txBox="1"/>
          <p:nvPr/>
        </p:nvSpPr>
        <p:spPr>
          <a:xfrm>
            <a:off x="4683130" y="3790300"/>
            <a:ext cx="3006223" cy="507831"/>
          </a:xfrm>
          <a:prstGeom prst="rect">
            <a:avLst/>
          </a:prstGeom>
          <a:noFill/>
        </p:spPr>
        <p:txBody>
          <a:bodyPr wrap="square" rtlCol="0">
            <a:spAutoFit/>
          </a:bodyPr>
          <a:lstStyle/>
          <a:p>
            <a:pPr>
              <a:spcAft>
                <a:spcPts val="2700"/>
              </a:spcAft>
            </a:pPr>
            <a:r>
              <a:rPr lang="en-US" sz="2700" dirty="0" smtClean="0">
                <a:solidFill>
                  <a:schemeClr val="tx1">
                    <a:lumMod val="50000"/>
                    <a:lumOff val="50000"/>
                  </a:schemeClr>
                </a:solidFill>
                <a:latin typeface="Microsoft Sans Serif" panose="020B0604020202020204" pitchFamily="34" charset="0"/>
              </a:rPr>
              <a:t>/in/way0utwest</a:t>
            </a:r>
            <a:endParaRPr lang="en-US" sz="2700" dirty="0">
              <a:solidFill>
                <a:schemeClr val="tx1">
                  <a:lumMod val="50000"/>
                  <a:lumOff val="50000"/>
                </a:schemeClr>
              </a:solidFill>
              <a:latin typeface="Microsoft Sans Serif" panose="020B0604020202020204" pitchFamily="34" charset="0"/>
            </a:endParaRPr>
          </a:p>
        </p:txBody>
      </p:sp>
    </p:spTree>
    <p:extLst>
      <p:ext uri="{BB962C8B-B14F-4D97-AF65-F5344CB8AC3E}">
        <p14:creationId xmlns:p14="http://schemas.microsoft.com/office/powerpoint/2010/main" val="20716510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normAutofit/>
          </a:bodyPr>
          <a:lstStyle/>
          <a:p>
            <a:pPr>
              <a:lnSpc>
                <a:spcPct val="120000"/>
              </a:lnSpc>
            </a:pPr>
            <a:r>
              <a:rPr lang="en-US" dirty="0"/>
              <a:t>Why </a:t>
            </a:r>
            <a:r>
              <a:rPr lang="en-US" dirty="0">
                <a:solidFill>
                  <a:srgbClr val="C00000"/>
                </a:solidFill>
              </a:rPr>
              <a:t>testing matters </a:t>
            </a:r>
            <a:r>
              <a:rPr lang="en-US" dirty="0"/>
              <a:t>and what it contributes</a:t>
            </a:r>
          </a:p>
          <a:p>
            <a:pPr>
              <a:lnSpc>
                <a:spcPct val="120000"/>
              </a:lnSpc>
            </a:pPr>
            <a:r>
              <a:rPr lang="en-US" dirty="0"/>
              <a:t>Introduction to the </a:t>
            </a:r>
            <a:r>
              <a:rPr lang="en-US" dirty="0" err="1">
                <a:solidFill>
                  <a:srgbClr val="C00000"/>
                </a:solidFill>
              </a:rPr>
              <a:t>tSQLt</a:t>
            </a:r>
            <a:r>
              <a:rPr lang="en-US" dirty="0">
                <a:solidFill>
                  <a:srgbClr val="C00000"/>
                </a:solidFill>
              </a:rPr>
              <a:t> framework</a:t>
            </a:r>
          </a:p>
          <a:p>
            <a:pPr>
              <a:lnSpc>
                <a:spcPct val="120000"/>
              </a:lnSpc>
            </a:pPr>
            <a:r>
              <a:rPr lang="en-US" dirty="0"/>
              <a:t>What and how we can test - </a:t>
            </a:r>
            <a:r>
              <a:rPr lang="en-US" dirty="0">
                <a:solidFill>
                  <a:srgbClr val="C00000"/>
                </a:solidFill>
              </a:rPr>
              <a:t>examples</a:t>
            </a:r>
          </a:p>
          <a:p>
            <a:pPr>
              <a:lnSpc>
                <a:spcPct val="120000"/>
              </a:lnSpc>
            </a:pPr>
            <a:r>
              <a:rPr lang="en-US" dirty="0"/>
              <a:t>Testing as part of a </a:t>
            </a:r>
            <a:r>
              <a:rPr lang="en-US" dirty="0">
                <a:solidFill>
                  <a:srgbClr val="C00000"/>
                </a:solidFill>
              </a:rPr>
              <a:t>deployment pipeline</a:t>
            </a:r>
          </a:p>
        </p:txBody>
      </p:sp>
    </p:spTree>
    <p:extLst>
      <p:ext uri="{BB962C8B-B14F-4D97-AF65-F5344CB8AC3E}">
        <p14:creationId xmlns:p14="http://schemas.microsoft.com/office/powerpoint/2010/main" val="12787437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414809"/>
            <a:ext cx="7886700" cy="994172"/>
          </a:xfrm>
        </p:spPr>
        <p:txBody>
          <a:bodyPr>
            <a:normAutofit/>
          </a:bodyPr>
          <a:lstStyle/>
          <a:p>
            <a:r>
              <a:rPr lang="en-US" sz="5400" dirty="0" smtClean="0"/>
              <a:t>Any questions?</a:t>
            </a:r>
            <a:endParaRPr lang="en-US" sz="5400" dirty="0"/>
          </a:p>
        </p:txBody>
      </p:sp>
      <p:sp>
        <p:nvSpPr>
          <p:cNvPr id="3" name="Subtitle 2"/>
          <p:cNvSpPr>
            <a:spLocks noGrp="1"/>
          </p:cNvSpPr>
          <p:nvPr>
            <p:ph idx="1"/>
          </p:nvPr>
        </p:nvSpPr>
        <p:spPr>
          <a:xfrm>
            <a:off x="414077" y="2188367"/>
            <a:ext cx="4528141" cy="2179921"/>
          </a:xfrm>
        </p:spPr>
        <p:txBody>
          <a:bodyPr>
            <a:normAutofit/>
          </a:bodyPr>
          <a:lstStyle/>
          <a:p>
            <a:pPr>
              <a:buClr>
                <a:srgbClr val="C00000"/>
              </a:buClr>
            </a:pPr>
            <a:r>
              <a:rPr lang="en-US" sz="2200" dirty="0" smtClean="0">
                <a:solidFill>
                  <a:schemeClr val="tx1">
                    <a:lumMod val="75000"/>
                    <a:lumOff val="25000"/>
                  </a:schemeClr>
                </a:solidFill>
                <a:latin typeface="Arial" panose="020B0604020202020204" pitchFamily="34" charset="0"/>
                <a:cs typeface="Arial" panose="020B0604020202020204" pitchFamily="34" charset="0"/>
                <a:hlinkClick r:id="rId3"/>
              </a:rPr>
              <a:t>www.sqlservercental.com</a:t>
            </a:r>
            <a:endParaRPr lang="en-US" sz="2200" dirty="0">
              <a:solidFill>
                <a:schemeClr val="tx1">
                  <a:lumMod val="75000"/>
                  <a:lumOff val="25000"/>
                </a:schemeClr>
              </a:solidFill>
              <a:latin typeface="Arial" panose="020B0604020202020204" pitchFamily="34" charset="0"/>
              <a:cs typeface="Arial" panose="020B0604020202020204" pitchFamily="34" charset="0"/>
            </a:endParaRPr>
          </a:p>
          <a:p>
            <a:pPr>
              <a:buClr>
                <a:srgbClr val="C00000"/>
              </a:buClr>
            </a:pPr>
            <a:r>
              <a:rPr lang="en-US" sz="2200" dirty="0">
                <a:solidFill>
                  <a:schemeClr val="tx1">
                    <a:lumMod val="75000"/>
                    <a:lumOff val="25000"/>
                  </a:schemeClr>
                </a:solidFill>
                <a:latin typeface="Arial" panose="020B0604020202020204" pitchFamily="34" charset="0"/>
                <a:cs typeface="Arial" panose="020B0604020202020204" pitchFamily="34" charset="0"/>
                <a:hlinkClick r:id="rId4"/>
              </a:rPr>
              <a:t>www.simple-talk.com </a:t>
            </a:r>
            <a:r>
              <a:rPr lang="en-US" sz="2200" dirty="0" smtClean="0">
                <a:solidFill>
                  <a:schemeClr val="tx1">
                    <a:lumMod val="75000"/>
                    <a:lumOff val="25000"/>
                  </a:schemeClr>
                </a:solidFill>
                <a:latin typeface="Arial" panose="020B0604020202020204" pitchFamily="34" charset="0"/>
                <a:cs typeface="Arial" panose="020B0604020202020204" pitchFamily="34" charset="0"/>
                <a:hlinkClick r:id="rId4"/>
              </a:rPr>
              <a:t> </a:t>
            </a:r>
            <a:br>
              <a:rPr lang="en-US" sz="2200" dirty="0" smtClean="0">
                <a:solidFill>
                  <a:schemeClr val="tx1">
                    <a:lumMod val="75000"/>
                    <a:lumOff val="25000"/>
                  </a:schemeClr>
                </a:solidFill>
                <a:latin typeface="Arial" panose="020B0604020202020204" pitchFamily="34" charset="0"/>
                <a:cs typeface="Arial" panose="020B0604020202020204" pitchFamily="34" charset="0"/>
                <a:hlinkClick r:id="rId4"/>
              </a:rPr>
            </a:br>
            <a:r>
              <a:rPr lang="en-US" sz="2200" dirty="0" smtClean="0">
                <a:solidFill>
                  <a:schemeClr val="tx1">
                    <a:lumMod val="75000"/>
                    <a:lumOff val="25000"/>
                  </a:schemeClr>
                </a:solidFill>
                <a:latin typeface="Arial" panose="020B0604020202020204" pitchFamily="34" charset="0"/>
                <a:cs typeface="Arial" panose="020B0604020202020204" pitchFamily="34" charset="0"/>
                <a:hlinkClick r:id="rId4"/>
              </a:rPr>
              <a:t>Patterns </a:t>
            </a:r>
            <a:r>
              <a:rPr lang="en-US" sz="2200" dirty="0">
                <a:solidFill>
                  <a:schemeClr val="tx1">
                    <a:lumMod val="75000"/>
                    <a:lumOff val="25000"/>
                  </a:schemeClr>
                </a:solidFill>
                <a:latin typeface="Arial" panose="020B0604020202020204" pitchFamily="34" charset="0"/>
                <a:cs typeface="Arial" panose="020B0604020202020204" pitchFamily="34" charset="0"/>
                <a:hlinkClick r:id="rId4"/>
              </a:rPr>
              <a:t>and Practices </a:t>
            </a:r>
            <a:r>
              <a:rPr lang="en-US" sz="2200" dirty="0" smtClean="0">
                <a:solidFill>
                  <a:schemeClr val="tx1">
                    <a:lumMod val="75000"/>
                    <a:lumOff val="25000"/>
                  </a:schemeClr>
                </a:solidFill>
                <a:latin typeface="Arial" panose="020B0604020202020204" pitchFamily="34" charset="0"/>
                <a:cs typeface="Arial" panose="020B0604020202020204" pitchFamily="34" charset="0"/>
                <a:hlinkClick r:id="rId4"/>
              </a:rPr>
              <a:t>library</a:t>
            </a:r>
            <a:endParaRPr lang="en-US" sz="2200" dirty="0" smtClean="0">
              <a:solidFill>
                <a:schemeClr val="tx1">
                  <a:lumMod val="75000"/>
                  <a:lumOff val="25000"/>
                </a:schemeClr>
              </a:solidFill>
              <a:latin typeface="Arial" panose="020B0604020202020204" pitchFamily="34" charset="0"/>
              <a:cs typeface="Arial" panose="020B0604020202020204" pitchFamily="34" charset="0"/>
            </a:endParaRPr>
          </a:p>
          <a:p>
            <a:pPr>
              <a:buClr>
                <a:srgbClr val="C00000"/>
              </a:buClr>
            </a:pPr>
            <a:r>
              <a:rPr lang="en-US" sz="2200" dirty="0" smtClean="0">
                <a:solidFill>
                  <a:schemeClr val="tx1">
                    <a:lumMod val="75000"/>
                    <a:lumOff val="25000"/>
                  </a:schemeClr>
                </a:solidFill>
                <a:latin typeface="Arial" panose="020B0604020202020204" pitchFamily="34" charset="0"/>
                <a:cs typeface="Arial" panose="020B0604020202020204" pitchFamily="34" charset="0"/>
                <a:hlinkClick r:id="rId5"/>
              </a:rPr>
              <a:t>tSQLt.org</a:t>
            </a:r>
            <a:endParaRPr lang="en-US" sz="2200" dirty="0">
              <a:solidFill>
                <a:schemeClr val="tx1">
                  <a:lumMod val="75000"/>
                  <a:lumOff val="25000"/>
                </a:schemeClr>
              </a:solidFill>
              <a:latin typeface="Arial" panose="020B0604020202020204" pitchFamily="34" charset="0"/>
              <a:cs typeface="Arial" panose="020B0604020202020204" pitchFamily="34" charset="0"/>
            </a:endParaRPr>
          </a:p>
          <a:p>
            <a:endParaRPr lang="en-US" dirty="0"/>
          </a:p>
        </p:txBody>
      </p:sp>
      <p:sp>
        <p:nvSpPr>
          <p:cNvPr id="6" name="Rectangle 5"/>
          <p:cNvSpPr/>
          <p:nvPr/>
        </p:nvSpPr>
        <p:spPr>
          <a:xfrm>
            <a:off x="5054628" y="2148218"/>
            <a:ext cx="4318431" cy="400110"/>
          </a:xfrm>
          <a:prstGeom prst="rect">
            <a:avLst/>
          </a:prstGeom>
        </p:spPr>
        <p:txBody>
          <a:bodyPr wrap="square">
            <a:spAutoFit/>
          </a:bodyPr>
          <a:lstStyle/>
          <a:p>
            <a:pPr>
              <a:spcAft>
                <a:spcPts val="2700"/>
              </a:spcAft>
            </a:pPr>
            <a:r>
              <a:rPr lang="en-US" sz="2000" dirty="0" smtClean="0">
                <a:solidFill>
                  <a:schemeClr val="tx1">
                    <a:lumMod val="50000"/>
                    <a:lumOff val="50000"/>
                  </a:schemeClr>
                </a:solidFill>
                <a:latin typeface="Microsoft Sans Serif" panose="020B0604020202020204" pitchFamily="34" charset="0"/>
              </a:rPr>
              <a:t>www.voiceofthedba.com</a:t>
            </a:r>
            <a:endParaRPr lang="en-US" sz="2700" dirty="0">
              <a:solidFill>
                <a:schemeClr val="tx1">
                  <a:lumMod val="65000"/>
                  <a:lumOff val="35000"/>
                </a:schemeClr>
              </a:solidFill>
              <a:latin typeface="Microsoft Sans Serif" panose="020B0604020202020204" pitchFamily="34" charset="0"/>
            </a:endParaRPr>
          </a:p>
        </p:txBody>
      </p:sp>
      <p:sp>
        <p:nvSpPr>
          <p:cNvPr id="7" name="Rectangle 6"/>
          <p:cNvSpPr/>
          <p:nvPr/>
        </p:nvSpPr>
        <p:spPr>
          <a:xfrm>
            <a:off x="5049953" y="2663203"/>
            <a:ext cx="4848109" cy="400110"/>
          </a:xfrm>
          <a:prstGeom prst="rect">
            <a:avLst/>
          </a:prstGeom>
        </p:spPr>
        <p:txBody>
          <a:bodyPr wrap="square">
            <a:spAutoFit/>
          </a:bodyPr>
          <a:lstStyle/>
          <a:p>
            <a:pPr>
              <a:spcAft>
                <a:spcPts val="2700"/>
              </a:spcAft>
            </a:pPr>
            <a:r>
              <a:rPr lang="en-US" sz="2000" dirty="0" err="1">
                <a:solidFill>
                  <a:schemeClr val="tx1">
                    <a:lumMod val="50000"/>
                    <a:lumOff val="50000"/>
                  </a:schemeClr>
                </a:solidFill>
                <a:latin typeface="Microsoft Sans Serif" panose="020B0604020202020204" pitchFamily="34" charset="0"/>
              </a:rPr>
              <a:t>sjones@sqlservercentral.com</a:t>
            </a:r>
            <a:endParaRPr lang="en-US" sz="2000" dirty="0">
              <a:solidFill>
                <a:schemeClr val="tx1">
                  <a:lumMod val="50000"/>
                  <a:lumOff val="50000"/>
                </a:schemeClr>
              </a:solidFill>
              <a:latin typeface="Microsoft Sans Serif" panose="020B0604020202020204" pitchFamily="34" charset="0"/>
            </a:endParaRPr>
          </a:p>
        </p:txBody>
      </p:sp>
      <p:sp>
        <p:nvSpPr>
          <p:cNvPr id="8" name="Rectangle 7"/>
          <p:cNvSpPr/>
          <p:nvPr/>
        </p:nvSpPr>
        <p:spPr>
          <a:xfrm>
            <a:off x="5031445" y="3198307"/>
            <a:ext cx="3869871" cy="400110"/>
          </a:xfrm>
          <a:prstGeom prst="rect">
            <a:avLst/>
          </a:prstGeom>
        </p:spPr>
        <p:txBody>
          <a:bodyPr wrap="square">
            <a:spAutoFit/>
          </a:bodyPr>
          <a:lstStyle/>
          <a:p>
            <a:pPr>
              <a:spcAft>
                <a:spcPts val="2700"/>
              </a:spcAft>
            </a:pPr>
            <a:r>
              <a:rPr lang="en-US" sz="2000" dirty="0">
                <a:solidFill>
                  <a:schemeClr val="tx1">
                    <a:lumMod val="50000"/>
                    <a:lumOff val="50000"/>
                  </a:schemeClr>
                </a:solidFill>
                <a:latin typeface="Microsoft Sans Serif" panose="020B0604020202020204" pitchFamily="34" charset="0"/>
              </a:rPr>
              <a:t>@way0utwest</a:t>
            </a:r>
          </a:p>
        </p:txBody>
      </p:sp>
      <p:pic>
        <p:nvPicPr>
          <p:cNvPr id="9" name="Picture 8"/>
          <p:cNvPicPr>
            <a:picLocks noChangeAspect="1"/>
          </p:cNvPicPr>
          <p:nvPr/>
        </p:nvPicPr>
        <p:blipFill>
          <a:blip r:embed="rId6"/>
          <a:stretch>
            <a:fillRect/>
          </a:stretch>
        </p:blipFill>
        <p:spPr>
          <a:xfrm>
            <a:off x="4460071" y="2117795"/>
            <a:ext cx="434779" cy="478257"/>
          </a:xfrm>
          <a:prstGeom prst="rect">
            <a:avLst/>
          </a:prstGeom>
        </p:spPr>
      </p:pic>
      <p:pic>
        <p:nvPicPr>
          <p:cNvPr id="10" name="Picture 9"/>
          <p:cNvPicPr>
            <a:picLocks noChangeAspect="1"/>
          </p:cNvPicPr>
          <p:nvPr/>
        </p:nvPicPr>
        <p:blipFill>
          <a:blip r:embed="rId7"/>
          <a:stretch>
            <a:fillRect/>
          </a:stretch>
        </p:blipFill>
        <p:spPr>
          <a:xfrm>
            <a:off x="4461194" y="2714158"/>
            <a:ext cx="463485" cy="379214"/>
          </a:xfrm>
          <a:prstGeom prst="rect">
            <a:avLst/>
          </a:prstGeom>
        </p:spPr>
      </p:pic>
      <p:pic>
        <p:nvPicPr>
          <p:cNvPr id="11" name="Picture 10"/>
          <p:cNvPicPr>
            <a:picLocks noChangeAspect="1"/>
          </p:cNvPicPr>
          <p:nvPr/>
        </p:nvPicPr>
        <p:blipFill>
          <a:blip r:embed="rId8"/>
          <a:stretch>
            <a:fillRect/>
          </a:stretch>
        </p:blipFill>
        <p:spPr>
          <a:xfrm>
            <a:off x="4437376" y="3175422"/>
            <a:ext cx="504842" cy="462772"/>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0037" y="3790300"/>
            <a:ext cx="495926" cy="495926"/>
          </a:xfrm>
          <a:prstGeom prst="rect">
            <a:avLst/>
          </a:prstGeom>
        </p:spPr>
      </p:pic>
      <p:sp>
        <p:nvSpPr>
          <p:cNvPr id="13" name="TextBox 12"/>
          <p:cNvSpPr txBox="1"/>
          <p:nvPr/>
        </p:nvSpPr>
        <p:spPr>
          <a:xfrm>
            <a:off x="5054628" y="3776351"/>
            <a:ext cx="3006223" cy="400110"/>
          </a:xfrm>
          <a:prstGeom prst="rect">
            <a:avLst/>
          </a:prstGeom>
          <a:noFill/>
        </p:spPr>
        <p:txBody>
          <a:bodyPr wrap="square" rtlCol="0">
            <a:spAutoFit/>
          </a:bodyPr>
          <a:lstStyle/>
          <a:p>
            <a:pPr>
              <a:spcAft>
                <a:spcPts val="2700"/>
              </a:spcAft>
            </a:pPr>
            <a:r>
              <a:rPr lang="en-US" sz="2000" dirty="0" smtClean="0">
                <a:solidFill>
                  <a:schemeClr val="tx1">
                    <a:lumMod val="50000"/>
                    <a:lumOff val="50000"/>
                  </a:schemeClr>
                </a:solidFill>
                <a:latin typeface="Microsoft Sans Serif" panose="020B0604020202020204" pitchFamily="34" charset="0"/>
              </a:rPr>
              <a:t>/in/way0utwest</a:t>
            </a:r>
            <a:endParaRPr lang="en-US" sz="2000" dirty="0">
              <a:solidFill>
                <a:schemeClr val="tx1">
                  <a:lumMod val="50000"/>
                  <a:lumOff val="50000"/>
                </a:schemeClr>
              </a:solidFill>
              <a:latin typeface="Microsoft Sans Serif" panose="020B0604020202020204" pitchFamily="34" charset="0"/>
            </a:endParaRPr>
          </a:p>
        </p:txBody>
      </p:sp>
    </p:spTree>
    <p:extLst>
      <p:ext uri="{BB962C8B-B14F-4D97-AF65-F5344CB8AC3E}">
        <p14:creationId xmlns:p14="http://schemas.microsoft.com/office/powerpoint/2010/main" val="12928047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rPr>
              <a:t>References</a:t>
            </a:r>
            <a:endParaRPr lang="en-US" dirty="0"/>
          </a:p>
        </p:txBody>
      </p:sp>
      <p:sp>
        <p:nvSpPr>
          <p:cNvPr id="3" name="Content Placeholder 2"/>
          <p:cNvSpPr>
            <a:spLocks noGrp="1"/>
          </p:cNvSpPr>
          <p:nvPr>
            <p:ph idx="1"/>
          </p:nvPr>
        </p:nvSpPr>
        <p:spPr/>
        <p:txBody>
          <a:bodyPr/>
          <a:lstStyle/>
          <a:p>
            <a:pPr>
              <a:buClr>
                <a:srgbClr val="C00000"/>
              </a:buClr>
            </a:pPr>
            <a:r>
              <a:rPr lang="en-US" sz="2400" dirty="0">
                <a:latin typeface="Arial" panose="020B0604020202020204" pitchFamily="34" charset="0"/>
                <a:cs typeface="Arial" panose="020B0604020202020204" pitchFamily="34" charset="0"/>
              </a:rPr>
              <a:t>Continuous Integration – http://</a:t>
            </a:r>
            <a:r>
              <a:rPr lang="en-US" sz="2400" dirty="0" err="1">
                <a:latin typeface="Arial" panose="020B0604020202020204" pitchFamily="34" charset="0"/>
                <a:cs typeface="Arial" panose="020B0604020202020204" pitchFamily="34" charset="0"/>
              </a:rPr>
              <a:t>en.wikipedia.org</a:t>
            </a:r>
            <a:r>
              <a:rPr lang="en-US" sz="2400" dirty="0">
                <a:latin typeface="Arial" panose="020B0604020202020204" pitchFamily="34" charset="0"/>
                <a:cs typeface="Arial" panose="020B0604020202020204" pitchFamily="34" charset="0"/>
              </a:rPr>
              <a:t>/wiki/</a:t>
            </a:r>
            <a:r>
              <a:rPr lang="en-US" sz="2400" dirty="0" err="1">
                <a:latin typeface="Arial" panose="020B0604020202020204" pitchFamily="34" charset="0"/>
                <a:cs typeface="Arial" panose="020B0604020202020204" pitchFamily="34" charset="0"/>
              </a:rPr>
              <a:t>Continuous_integration</a:t>
            </a:r>
            <a:endParaRPr lang="en-US" sz="2400" dirty="0">
              <a:latin typeface="Arial" panose="020B0604020202020204" pitchFamily="34" charset="0"/>
              <a:cs typeface="Arial" panose="020B0604020202020204" pitchFamily="34" charset="0"/>
            </a:endParaRPr>
          </a:p>
          <a:p>
            <a:pPr>
              <a:buClr>
                <a:srgbClr val="C00000"/>
              </a:buClr>
            </a:pPr>
            <a:r>
              <a:rPr lang="en-US" sz="2400" dirty="0">
                <a:latin typeface="Arial" panose="020B0604020202020204" pitchFamily="34" charset="0"/>
                <a:cs typeface="Arial" panose="020B0604020202020204" pitchFamily="34" charset="0"/>
              </a:rPr>
              <a:t>Getting Started Testing Databases with </a:t>
            </a:r>
            <a:r>
              <a:rPr lang="en-US" sz="2400" dirty="0" err="1">
                <a:latin typeface="Arial" panose="020B0604020202020204" pitchFamily="34" charset="0"/>
                <a:cs typeface="Arial" panose="020B0604020202020204" pitchFamily="34" charset="0"/>
              </a:rPr>
              <a:t>tSQLt</a:t>
            </a:r>
            <a:r>
              <a:rPr lang="en-US" sz="2400"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hlinkClick r:id="rId2"/>
              </a:rPr>
              <a:t>https://www.simple-talk.com/sql/t-sql-programming/getting-started-testing-databases-with-tsqlt/</a:t>
            </a:r>
            <a:endParaRPr lang="en-US" sz="24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361235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sources</a:t>
            </a:r>
          </a:p>
        </p:txBody>
      </p:sp>
      <p:graphicFrame>
        <p:nvGraphicFramePr>
          <p:cNvPr id="5" name="Table 4"/>
          <p:cNvGraphicFramePr>
            <a:graphicFrameLocks noGrp="1"/>
          </p:cNvGraphicFramePr>
          <p:nvPr>
            <p:extLst>
              <p:ext uri="{D42A27DB-BD31-4B8C-83A1-F6EECF244321}">
                <p14:modId xmlns:p14="http://schemas.microsoft.com/office/powerpoint/2010/main" val="3486861522"/>
              </p:ext>
            </p:extLst>
          </p:nvPr>
        </p:nvGraphicFramePr>
        <p:xfrm>
          <a:off x="596901" y="1257301"/>
          <a:ext cx="7962901" cy="1671768"/>
        </p:xfrm>
        <a:graphic>
          <a:graphicData uri="http://schemas.openxmlformats.org/drawingml/2006/table">
            <a:tbl>
              <a:tblPr firstRow="1" bandRow="1">
                <a:tableStyleId>{2D5ABB26-0587-4C30-8999-92F81FD0307C}</a:tableStyleId>
              </a:tblPr>
              <a:tblGrid>
                <a:gridCol w="2133755"/>
                <a:gridCol w="680068"/>
                <a:gridCol w="5149078"/>
              </a:tblGrid>
              <a:tr h="375952">
                <a:tc>
                  <a:txBody>
                    <a:bodyPr/>
                    <a:lstStyle/>
                    <a:p>
                      <a:r>
                        <a:rPr lang="en-GB" sz="1000" b="1" dirty="0" smtClean="0"/>
                        <a:t>Author</a:t>
                      </a:r>
                      <a:endParaRPr lang="en-GB" sz="1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b="1" dirty="0" smtClean="0"/>
                        <a:t>Source</a:t>
                      </a:r>
                      <a:endParaRPr lang="en-GB" sz="1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b="1" dirty="0" smtClean="0"/>
                        <a:t>Information</a:t>
                      </a:r>
                      <a:endParaRPr lang="en-GB" sz="1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2900">
                <a:tc>
                  <a:txBody>
                    <a:bodyPr/>
                    <a:lstStyle/>
                    <a:p>
                      <a:r>
                        <a:rPr lang="en-GB" sz="800" b="0" dirty="0" smtClean="0">
                          <a:hlinkClick r:id="rId2"/>
                        </a:rPr>
                        <a:t>Peter Kaminski</a:t>
                      </a:r>
                      <a:endParaRPr lang="en-GB" sz="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b="0" dirty="0" smtClean="0"/>
                        <a:t>Flickr</a:t>
                      </a:r>
                      <a:endParaRPr lang="en-GB" sz="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00" b="0" dirty="0" smtClean="0">
                          <a:hlinkClick r:id="rId3"/>
                        </a:rPr>
                        <a:t>Safe Area – Flickr</a:t>
                      </a:r>
                      <a:r>
                        <a:rPr lang="en-GB" sz="800" b="0" dirty="0" smtClean="0"/>
                        <a:t>. This file is licensed</a:t>
                      </a:r>
                      <a:r>
                        <a:rPr lang="en-GB" sz="800" b="0" baseline="0" dirty="0" smtClean="0"/>
                        <a:t> under </a:t>
                      </a:r>
                      <a:r>
                        <a:rPr lang="en-GB" sz="800" b="0" dirty="0" smtClean="0"/>
                        <a:t>the </a:t>
                      </a:r>
                      <a:r>
                        <a:rPr lang="en-GB" sz="800" b="0" dirty="0" smtClean="0">
                          <a:hlinkClick r:id="rId4"/>
                        </a:rPr>
                        <a:t>Creative</a:t>
                      </a:r>
                      <a:r>
                        <a:rPr lang="en-GB" sz="800" b="0" baseline="0" dirty="0" smtClean="0">
                          <a:hlinkClick r:id="rId4"/>
                        </a:rPr>
                        <a:t> Commons Attribution 2.0 Generic license</a:t>
                      </a:r>
                      <a:r>
                        <a:rPr lang="en-GB" sz="800" b="0" baseline="0" dirty="0" smtClean="0"/>
                        <a:t>. </a:t>
                      </a:r>
                      <a:endParaRPr lang="en-GB" sz="800" b="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6933">
                <a:tc>
                  <a:txBody>
                    <a:bodyPr/>
                    <a:lstStyle/>
                    <a:p>
                      <a:r>
                        <a:rPr lang="en-GB" sz="800" b="0" dirty="0" smtClean="0">
                          <a:hlinkClick r:id="rId5"/>
                        </a:rPr>
                        <a:t>Harold </a:t>
                      </a:r>
                      <a:r>
                        <a:rPr lang="en-GB" sz="800" b="0" dirty="0" err="1" smtClean="0">
                          <a:hlinkClick r:id="rId5"/>
                        </a:rPr>
                        <a:t>Groven</a:t>
                      </a:r>
                      <a:endParaRPr lang="en-GB" sz="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b="0" dirty="0" smtClean="0"/>
                        <a:t>Flickr</a:t>
                      </a:r>
                      <a:endParaRPr lang="en-GB" sz="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GB" sz="800" b="0" dirty="0" smtClean="0">
                          <a:hlinkClick r:id="rId6"/>
                        </a:rPr>
                        <a:t>Fuse box</a:t>
                      </a:r>
                      <a:r>
                        <a:rPr lang="en-GB" sz="800" b="0" baseline="0" dirty="0" smtClean="0">
                          <a:hlinkClick r:id="rId6"/>
                        </a:rPr>
                        <a:t> – Flickr</a:t>
                      </a:r>
                      <a:r>
                        <a:rPr lang="en-GB" sz="800" b="0" baseline="0" dirty="0" smtClean="0"/>
                        <a:t>. </a:t>
                      </a:r>
                      <a:r>
                        <a:rPr lang="en-GB" sz="800" dirty="0" smtClean="0"/>
                        <a:t>This file is licensed under the </a:t>
                      </a:r>
                      <a:r>
                        <a:rPr lang="en-GB" sz="800" b="0" dirty="0" smtClean="0">
                          <a:hlinkClick r:id="rId7"/>
                        </a:rPr>
                        <a:t>Creative Commons </a:t>
                      </a:r>
                      <a:r>
                        <a:rPr lang="en-US" sz="800" b="0" dirty="0" smtClean="0">
                          <a:effectLst/>
                          <a:hlinkClick r:id="rId7"/>
                        </a:rPr>
                        <a:t>Attribution-</a:t>
                      </a:r>
                      <a:r>
                        <a:rPr lang="en-US" sz="800" b="0" dirty="0" err="1" smtClean="0">
                          <a:effectLst/>
                          <a:hlinkClick r:id="rId7"/>
                        </a:rPr>
                        <a:t>ShareAlike</a:t>
                      </a:r>
                      <a:r>
                        <a:rPr lang="en-US" sz="800" b="0" dirty="0" smtClean="0">
                          <a:effectLst/>
                          <a:hlinkClick r:id="rId7"/>
                        </a:rPr>
                        <a:t> 2.0 Generic</a:t>
                      </a:r>
                      <a:r>
                        <a:rPr lang="en-US" sz="800" b="0" dirty="0" smtClean="0">
                          <a:hlinkClick r:id="rId7"/>
                        </a:rPr>
                        <a:t> </a:t>
                      </a:r>
                      <a:r>
                        <a:rPr lang="en-US" sz="800" b="0" dirty="0" smtClean="0">
                          <a:effectLst/>
                          <a:hlinkClick r:id="rId7"/>
                        </a:rPr>
                        <a:t>(CC BY-SA 2.0)</a:t>
                      </a:r>
                      <a:r>
                        <a:rPr lang="en-US" sz="800" b="0" dirty="0" smtClean="0">
                          <a:effectLst/>
                        </a:rPr>
                        <a:t> license.</a:t>
                      </a:r>
                      <a:endParaRPr lang="en-GB" sz="800" b="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5983">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GB" sz="800" b="0" kern="1200" dirty="0" smtClean="0">
                          <a:solidFill>
                            <a:schemeClr val="tx1"/>
                          </a:solidFill>
                          <a:latin typeface="+mn-lt"/>
                          <a:ea typeface="+mn-ea"/>
                          <a:cs typeface="+mn-cs"/>
                          <a:hlinkClick r:id=""/>
                        </a:rPr>
                        <a:t>William </a:t>
                      </a:r>
                      <a:r>
                        <a:rPr lang="en-GB" sz="800" b="0" kern="1200" dirty="0" err="1" smtClean="0">
                          <a:solidFill>
                            <a:schemeClr val="tx1"/>
                          </a:solidFill>
                          <a:latin typeface="+mn-lt"/>
                          <a:ea typeface="+mn-ea"/>
                          <a:cs typeface="+mn-cs"/>
                          <a:hlinkClick r:id=""/>
                        </a:rPr>
                        <a:t>Warby</a:t>
                      </a:r>
                      <a:endParaRPr lang="en-GB" sz="800" b="0" kern="1200" dirty="0">
                        <a:solidFill>
                          <a:schemeClr val="tx1"/>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GB" sz="800" b="0" kern="1200" dirty="0" smtClean="0">
                          <a:solidFill>
                            <a:schemeClr val="tx1"/>
                          </a:solidFill>
                          <a:latin typeface="+mn-lt"/>
                          <a:ea typeface="+mn-ea"/>
                          <a:cs typeface="+mn-cs"/>
                        </a:rPr>
                        <a:t>Flickr</a:t>
                      </a:r>
                      <a:endParaRPr lang="en-GB" sz="800" b="0" kern="1200" dirty="0">
                        <a:solidFill>
                          <a:schemeClr val="tx1"/>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GB" sz="800" b="0" kern="1200" dirty="0" smtClean="0">
                          <a:solidFill>
                            <a:schemeClr val="tx1"/>
                          </a:solidFill>
                          <a:latin typeface="+mn-lt"/>
                          <a:ea typeface="+mn-ea"/>
                          <a:cs typeface="+mn-cs"/>
                          <a:hlinkClick r:id=""/>
                        </a:rPr>
                        <a:t>1up - Flickr</a:t>
                      </a:r>
                      <a:r>
                        <a:rPr lang="en-GB" sz="800" b="0" kern="1200" dirty="0" smtClean="0">
                          <a:solidFill>
                            <a:schemeClr val="tx1"/>
                          </a:solidFill>
                          <a:latin typeface="+mn-lt"/>
                          <a:ea typeface="+mn-ea"/>
                          <a:cs typeface="+mn-cs"/>
                        </a:rPr>
                        <a:t>. This file is licensed under the </a:t>
                      </a:r>
                      <a:r>
                        <a:rPr lang="en-GB" sz="800" b="0" kern="1200" dirty="0" smtClean="0">
                          <a:solidFill>
                            <a:schemeClr val="tx1"/>
                          </a:solidFill>
                          <a:latin typeface="+mn-lt"/>
                          <a:ea typeface="+mn-ea"/>
                          <a:cs typeface="+mn-cs"/>
                          <a:hlinkClick r:id=""/>
                        </a:rPr>
                        <a:t>Creative Commons Attribution 2.0 Generic license</a:t>
                      </a:r>
                      <a:r>
                        <a:rPr lang="en-GB" sz="800" b="0" kern="1200" dirty="0" smtClean="0">
                          <a:solidFill>
                            <a:schemeClr val="tx1"/>
                          </a:solidFill>
                          <a:latin typeface="+mn-lt"/>
                          <a:ea typeface="+mn-ea"/>
                          <a:cs typeface="+mn-cs"/>
                        </a:rPr>
                        <a:t>. </a:t>
                      </a:r>
                      <a:endParaRPr lang="en-GB" sz="800" b="0" kern="1200" dirty="0">
                        <a:solidFill>
                          <a:schemeClr val="tx1"/>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659965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pPr>
              <a:lnSpc>
                <a:spcPct val="120000"/>
              </a:lnSpc>
            </a:pPr>
            <a:r>
              <a:rPr lang="en-US" dirty="0"/>
              <a:t>Why</a:t>
            </a:r>
            <a:r>
              <a:rPr lang="en-US" dirty="0">
                <a:solidFill>
                  <a:schemeClr val="tx1">
                    <a:lumMod val="65000"/>
                    <a:lumOff val="35000"/>
                  </a:schemeClr>
                </a:solidFill>
              </a:rPr>
              <a:t> </a:t>
            </a:r>
            <a:r>
              <a:rPr lang="en-US" dirty="0">
                <a:solidFill>
                  <a:srgbClr val="CC0000"/>
                </a:solidFill>
              </a:rPr>
              <a:t>testing matters</a:t>
            </a:r>
          </a:p>
          <a:p>
            <a:pPr>
              <a:lnSpc>
                <a:spcPct val="120000"/>
              </a:lnSpc>
            </a:pPr>
            <a:r>
              <a:rPr lang="en-US" dirty="0"/>
              <a:t>Introduction to the </a:t>
            </a:r>
            <a:r>
              <a:rPr lang="en-US" dirty="0" err="1">
                <a:solidFill>
                  <a:srgbClr val="CC0000"/>
                </a:solidFill>
              </a:rPr>
              <a:t>tSQLt</a:t>
            </a:r>
            <a:r>
              <a:rPr lang="en-US" dirty="0">
                <a:solidFill>
                  <a:srgbClr val="CC0000"/>
                </a:solidFill>
              </a:rPr>
              <a:t> framework</a:t>
            </a:r>
          </a:p>
          <a:p>
            <a:pPr>
              <a:lnSpc>
                <a:spcPct val="120000"/>
              </a:lnSpc>
            </a:pPr>
            <a:r>
              <a:rPr lang="en-US" dirty="0" smtClean="0">
                <a:solidFill>
                  <a:srgbClr val="CC0000"/>
                </a:solidFill>
              </a:rPr>
              <a:t>What</a:t>
            </a:r>
            <a:r>
              <a:rPr lang="en-US" dirty="0" smtClean="0"/>
              <a:t> </a:t>
            </a:r>
            <a:r>
              <a:rPr lang="en-US" dirty="0"/>
              <a:t>and how we can test</a:t>
            </a:r>
          </a:p>
          <a:p>
            <a:pPr>
              <a:lnSpc>
                <a:spcPct val="120000"/>
              </a:lnSpc>
            </a:pPr>
            <a:r>
              <a:rPr lang="en-US" dirty="0"/>
              <a:t>Testing as part of a </a:t>
            </a:r>
            <a:r>
              <a:rPr lang="en-US" dirty="0">
                <a:solidFill>
                  <a:srgbClr val="CC0000"/>
                </a:solidFill>
              </a:rPr>
              <a:t>deployment pipeline</a:t>
            </a:r>
          </a:p>
          <a:p>
            <a:pPr marL="0" indent="0">
              <a:buNone/>
            </a:pPr>
            <a:endParaRPr lang="en-US" dirty="0"/>
          </a:p>
        </p:txBody>
      </p:sp>
    </p:spTree>
    <p:extLst>
      <p:ext uri="{BB962C8B-B14F-4D97-AF65-F5344CB8AC3E}">
        <p14:creationId xmlns:p14="http://schemas.microsoft.com/office/powerpoint/2010/main" val="2361531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stretch>
            <a:fillRect/>
          </a:stretch>
        </p:blipFill>
        <p:spPr>
          <a:xfrm>
            <a:off x="4439614" y="2375956"/>
            <a:ext cx="322424" cy="416969"/>
          </a:xfrm>
          <a:prstGeom prst="rect">
            <a:avLst/>
          </a:prstGeom>
        </p:spPr>
      </p:pic>
      <p:pic>
        <p:nvPicPr>
          <p:cNvPr id="98" name="Picture 97"/>
          <p:cNvPicPr>
            <a:picLocks noChangeAspect="1"/>
          </p:cNvPicPr>
          <p:nvPr/>
        </p:nvPicPr>
        <p:blipFill>
          <a:blip r:embed="rId4"/>
          <a:stretch>
            <a:fillRect/>
          </a:stretch>
        </p:blipFill>
        <p:spPr>
          <a:xfrm>
            <a:off x="3456382" y="2663484"/>
            <a:ext cx="713559" cy="682934"/>
          </a:xfrm>
          <a:prstGeom prst="rect">
            <a:avLst/>
          </a:prstGeom>
        </p:spPr>
      </p:pic>
      <p:sp>
        <p:nvSpPr>
          <p:cNvPr id="99" name="Rectangle 98"/>
          <p:cNvSpPr/>
          <p:nvPr/>
        </p:nvSpPr>
        <p:spPr>
          <a:xfrm>
            <a:off x="2003068" y="3742097"/>
            <a:ext cx="712319" cy="125805"/>
          </a:xfrm>
          <a:prstGeom prst="rect">
            <a:avLst/>
          </a:prstGeom>
        </p:spPr>
        <p:txBody>
          <a:bodyPr wrap="square" lIns="51435" tIns="25718" rIns="51435" bIns="25718">
            <a:spAutoFit/>
          </a:bodyPr>
          <a:lstStyle/>
          <a:p>
            <a:pPr defTabSz="257175">
              <a:lnSpc>
                <a:spcPct val="80000"/>
              </a:lnSpc>
            </a:pPr>
            <a:r>
              <a:rPr lang="en-US" sz="600" b="1" dirty="0">
                <a:solidFill>
                  <a:prstClr val="black"/>
                </a:solidFill>
                <a:latin typeface="Arial"/>
                <a:cs typeface="Arial"/>
              </a:rPr>
              <a:t>Development</a:t>
            </a:r>
          </a:p>
        </p:txBody>
      </p:sp>
      <p:sp>
        <p:nvSpPr>
          <p:cNvPr id="100" name="Rectangle 99"/>
          <p:cNvSpPr/>
          <p:nvPr/>
        </p:nvSpPr>
        <p:spPr>
          <a:xfrm>
            <a:off x="3550058" y="2374398"/>
            <a:ext cx="609684" cy="218138"/>
          </a:xfrm>
          <a:prstGeom prst="rect">
            <a:avLst/>
          </a:prstGeom>
        </p:spPr>
        <p:txBody>
          <a:bodyPr wrap="square" lIns="51435" tIns="25718" rIns="51435" bIns="25718">
            <a:spAutoFit/>
          </a:bodyPr>
          <a:lstStyle/>
          <a:p>
            <a:pPr defTabSz="257175">
              <a:lnSpc>
                <a:spcPct val="90000"/>
              </a:lnSpc>
            </a:pPr>
            <a:r>
              <a:rPr lang="en-US" sz="600" b="1" dirty="0">
                <a:solidFill>
                  <a:prstClr val="black"/>
                </a:solidFill>
                <a:latin typeface="Arial"/>
                <a:cs typeface="Arial"/>
              </a:rPr>
              <a:t>Continuous integration</a:t>
            </a:r>
          </a:p>
        </p:txBody>
      </p:sp>
      <p:sp>
        <p:nvSpPr>
          <p:cNvPr id="101" name="Rectangle 100"/>
          <p:cNvSpPr/>
          <p:nvPr/>
        </p:nvSpPr>
        <p:spPr>
          <a:xfrm>
            <a:off x="3459422" y="2722582"/>
            <a:ext cx="503448"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Build</a:t>
            </a:r>
          </a:p>
        </p:txBody>
      </p:sp>
      <p:sp>
        <p:nvSpPr>
          <p:cNvPr id="103" name="Rectangle 102"/>
          <p:cNvSpPr/>
          <p:nvPr/>
        </p:nvSpPr>
        <p:spPr>
          <a:xfrm>
            <a:off x="3918216" y="2729748"/>
            <a:ext cx="503448"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Test</a:t>
            </a:r>
          </a:p>
        </p:txBody>
      </p:sp>
      <p:sp>
        <p:nvSpPr>
          <p:cNvPr id="118" name="Rectangle 117"/>
          <p:cNvSpPr/>
          <p:nvPr/>
        </p:nvSpPr>
        <p:spPr>
          <a:xfrm>
            <a:off x="3382271" y="3148970"/>
            <a:ext cx="503448"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Publish</a:t>
            </a:r>
          </a:p>
        </p:txBody>
      </p:sp>
      <p:sp>
        <p:nvSpPr>
          <p:cNvPr id="119" name="Rectangle 118"/>
          <p:cNvSpPr/>
          <p:nvPr/>
        </p:nvSpPr>
        <p:spPr>
          <a:xfrm>
            <a:off x="3940408" y="3139851"/>
            <a:ext cx="503448"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Sync</a:t>
            </a:r>
          </a:p>
        </p:txBody>
      </p:sp>
      <p:pic>
        <p:nvPicPr>
          <p:cNvPr id="120" name="Picture 119"/>
          <p:cNvPicPr>
            <a:picLocks noChangeAspect="1"/>
          </p:cNvPicPr>
          <p:nvPr/>
        </p:nvPicPr>
        <p:blipFill>
          <a:blip r:embed="rId5"/>
          <a:stretch>
            <a:fillRect/>
          </a:stretch>
        </p:blipFill>
        <p:spPr>
          <a:xfrm>
            <a:off x="3734438" y="2879619"/>
            <a:ext cx="173580" cy="241319"/>
          </a:xfrm>
          <a:prstGeom prst="rect">
            <a:avLst/>
          </a:prstGeom>
        </p:spPr>
      </p:pic>
      <p:sp>
        <p:nvSpPr>
          <p:cNvPr id="121" name="Rectangle 120"/>
          <p:cNvSpPr/>
          <p:nvPr/>
        </p:nvSpPr>
        <p:spPr>
          <a:xfrm>
            <a:off x="4442780" y="2430064"/>
            <a:ext cx="352174" cy="280462"/>
          </a:xfrm>
          <a:prstGeom prst="rect">
            <a:avLst/>
          </a:prstGeom>
        </p:spPr>
        <p:txBody>
          <a:bodyPr wrap="square" lIns="51435" tIns="25718" rIns="51435" bIns="25718">
            <a:spAutoFit/>
          </a:bodyPr>
          <a:lstStyle/>
          <a:p>
            <a:pPr defTabSz="257175">
              <a:lnSpc>
                <a:spcPct val="110000"/>
              </a:lnSpc>
              <a:defRPr/>
            </a:pPr>
            <a:r>
              <a:rPr lang="en-GB" sz="450" kern="0" dirty="0">
                <a:solidFill>
                  <a:prstClr val="black"/>
                </a:solidFill>
              </a:rPr>
              <a:t>ALTER</a:t>
            </a:r>
          </a:p>
          <a:p>
            <a:pPr defTabSz="257175">
              <a:lnSpc>
                <a:spcPct val="110000"/>
              </a:lnSpc>
              <a:defRPr/>
            </a:pPr>
            <a:r>
              <a:rPr lang="en-GB" sz="450" kern="0" dirty="0">
                <a:solidFill>
                  <a:prstClr val="black"/>
                </a:solidFill>
              </a:rPr>
              <a:t>TABLE</a:t>
            </a:r>
          </a:p>
          <a:p>
            <a:pPr defTabSz="257175">
              <a:lnSpc>
                <a:spcPct val="110000"/>
              </a:lnSpc>
              <a:defRPr/>
            </a:pPr>
            <a:r>
              <a:rPr lang="en-GB" sz="450" kern="0" dirty="0">
                <a:solidFill>
                  <a:prstClr val="black"/>
                </a:solidFill>
              </a:rPr>
              <a:t>foo…</a:t>
            </a:r>
          </a:p>
        </p:txBody>
      </p:sp>
      <p:sp>
        <p:nvSpPr>
          <p:cNvPr id="122" name="Rectangle 121"/>
          <p:cNvSpPr/>
          <p:nvPr/>
        </p:nvSpPr>
        <p:spPr>
          <a:xfrm>
            <a:off x="4388063" y="2786446"/>
            <a:ext cx="621185" cy="213521"/>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Deployment script</a:t>
            </a:r>
          </a:p>
        </p:txBody>
      </p:sp>
      <p:pic>
        <p:nvPicPr>
          <p:cNvPr id="123" name="Picture 122"/>
          <p:cNvPicPr>
            <a:picLocks noChangeAspect="1"/>
          </p:cNvPicPr>
          <p:nvPr/>
        </p:nvPicPr>
        <p:blipFill>
          <a:blip r:embed="rId5"/>
          <a:stretch>
            <a:fillRect/>
          </a:stretch>
        </p:blipFill>
        <p:spPr>
          <a:xfrm>
            <a:off x="4479104" y="3323526"/>
            <a:ext cx="156995" cy="218261"/>
          </a:xfrm>
          <a:prstGeom prst="rect">
            <a:avLst/>
          </a:prstGeom>
        </p:spPr>
      </p:pic>
      <p:pic>
        <p:nvPicPr>
          <p:cNvPr id="124" name="Picture 123"/>
          <p:cNvPicPr>
            <a:picLocks noChangeAspect="1"/>
          </p:cNvPicPr>
          <p:nvPr/>
        </p:nvPicPr>
        <p:blipFill>
          <a:blip r:embed="rId6"/>
          <a:stretch>
            <a:fillRect/>
          </a:stretch>
        </p:blipFill>
        <p:spPr>
          <a:xfrm>
            <a:off x="4677013" y="3346418"/>
            <a:ext cx="170051" cy="176591"/>
          </a:xfrm>
          <a:prstGeom prst="rect">
            <a:avLst/>
          </a:prstGeom>
        </p:spPr>
      </p:pic>
      <p:sp>
        <p:nvSpPr>
          <p:cNvPr id="125" name="Rectangle 124"/>
          <p:cNvSpPr/>
          <p:nvPr/>
        </p:nvSpPr>
        <p:spPr>
          <a:xfrm>
            <a:off x="4600231" y="3083244"/>
            <a:ext cx="843437"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Release management</a:t>
            </a:r>
          </a:p>
        </p:txBody>
      </p:sp>
      <p:sp>
        <p:nvSpPr>
          <p:cNvPr id="126" name="Rectangle 125"/>
          <p:cNvSpPr/>
          <p:nvPr/>
        </p:nvSpPr>
        <p:spPr>
          <a:xfrm>
            <a:off x="4433037" y="3573911"/>
            <a:ext cx="621185" cy="213521"/>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Artifact repository</a:t>
            </a:r>
          </a:p>
        </p:txBody>
      </p:sp>
      <p:pic>
        <p:nvPicPr>
          <p:cNvPr id="127" name="Picture 126"/>
          <p:cNvPicPr>
            <a:picLocks noChangeAspect="1"/>
          </p:cNvPicPr>
          <p:nvPr/>
        </p:nvPicPr>
        <p:blipFill>
          <a:blip r:embed="rId5"/>
          <a:stretch>
            <a:fillRect/>
          </a:stretch>
        </p:blipFill>
        <p:spPr>
          <a:xfrm>
            <a:off x="6533502" y="2791676"/>
            <a:ext cx="173580" cy="241319"/>
          </a:xfrm>
          <a:prstGeom prst="rect">
            <a:avLst/>
          </a:prstGeom>
        </p:spPr>
      </p:pic>
      <p:sp>
        <p:nvSpPr>
          <p:cNvPr id="128" name="Rectangle 127"/>
          <p:cNvSpPr/>
          <p:nvPr/>
        </p:nvSpPr>
        <p:spPr>
          <a:xfrm>
            <a:off x="6395608" y="3035699"/>
            <a:ext cx="476640" cy="132730"/>
          </a:xfrm>
          <a:prstGeom prst="rect">
            <a:avLst/>
          </a:prstGeom>
        </p:spPr>
        <p:txBody>
          <a:bodyPr wrap="square" lIns="51435" tIns="25718" rIns="51435" bIns="25718">
            <a:spAutoFit/>
          </a:bodyPr>
          <a:lstStyle/>
          <a:p>
            <a:pPr algn="ctr" defTabSz="257175"/>
            <a:r>
              <a:rPr lang="en-US" sz="525" b="1" dirty="0">
                <a:solidFill>
                  <a:prstClr val="black"/>
                </a:solidFill>
                <a:latin typeface="Arial"/>
                <a:cs typeface="Arial"/>
              </a:rPr>
              <a:t>Production</a:t>
            </a:r>
          </a:p>
        </p:txBody>
      </p:sp>
      <p:pic>
        <p:nvPicPr>
          <p:cNvPr id="129" name="Picture 128"/>
          <p:cNvPicPr>
            <a:picLocks noChangeAspect="1"/>
          </p:cNvPicPr>
          <p:nvPr/>
        </p:nvPicPr>
        <p:blipFill>
          <a:blip r:embed="rId7"/>
          <a:stretch>
            <a:fillRect/>
          </a:stretch>
        </p:blipFill>
        <p:spPr>
          <a:xfrm rot="371792">
            <a:off x="3549467" y="3333998"/>
            <a:ext cx="864375" cy="192084"/>
          </a:xfrm>
          <a:prstGeom prst="rect">
            <a:avLst/>
          </a:prstGeom>
        </p:spPr>
      </p:pic>
      <p:pic>
        <p:nvPicPr>
          <p:cNvPr id="130" name="Picture 129"/>
          <p:cNvPicPr>
            <a:picLocks noChangeAspect="1"/>
          </p:cNvPicPr>
          <p:nvPr/>
        </p:nvPicPr>
        <p:blipFill>
          <a:blip r:embed="rId5"/>
          <a:stretch>
            <a:fillRect/>
          </a:stretch>
        </p:blipFill>
        <p:spPr>
          <a:xfrm>
            <a:off x="2329625" y="2517094"/>
            <a:ext cx="100692" cy="139987"/>
          </a:xfrm>
          <a:prstGeom prst="rect">
            <a:avLst/>
          </a:prstGeom>
        </p:spPr>
      </p:pic>
      <p:pic>
        <p:nvPicPr>
          <p:cNvPr id="131" name="Picture 130"/>
          <p:cNvPicPr>
            <a:picLocks noChangeAspect="1"/>
          </p:cNvPicPr>
          <p:nvPr/>
        </p:nvPicPr>
        <p:blipFill>
          <a:blip r:embed="rId5"/>
          <a:stretch>
            <a:fillRect/>
          </a:stretch>
        </p:blipFill>
        <p:spPr>
          <a:xfrm>
            <a:off x="2152796" y="2967522"/>
            <a:ext cx="100692" cy="139987"/>
          </a:xfrm>
          <a:prstGeom prst="rect">
            <a:avLst/>
          </a:prstGeom>
        </p:spPr>
      </p:pic>
      <p:pic>
        <p:nvPicPr>
          <p:cNvPr id="132" name="Picture 131"/>
          <p:cNvPicPr>
            <a:picLocks noChangeAspect="1"/>
          </p:cNvPicPr>
          <p:nvPr/>
        </p:nvPicPr>
        <p:blipFill>
          <a:blip r:embed="rId5"/>
          <a:stretch>
            <a:fillRect/>
          </a:stretch>
        </p:blipFill>
        <p:spPr>
          <a:xfrm>
            <a:off x="2302268" y="3474384"/>
            <a:ext cx="100692" cy="139987"/>
          </a:xfrm>
          <a:prstGeom prst="rect">
            <a:avLst/>
          </a:prstGeom>
        </p:spPr>
      </p:pic>
      <p:pic>
        <p:nvPicPr>
          <p:cNvPr id="133" name="Picture 132"/>
          <p:cNvPicPr>
            <a:picLocks noChangeAspect="1"/>
          </p:cNvPicPr>
          <p:nvPr/>
        </p:nvPicPr>
        <p:blipFill>
          <a:blip r:embed="rId8"/>
          <a:stretch>
            <a:fillRect/>
          </a:stretch>
        </p:blipFill>
        <p:spPr>
          <a:xfrm>
            <a:off x="2177081" y="2240581"/>
            <a:ext cx="205423" cy="416499"/>
          </a:xfrm>
          <a:prstGeom prst="rect">
            <a:avLst/>
          </a:prstGeom>
        </p:spPr>
      </p:pic>
      <p:pic>
        <p:nvPicPr>
          <p:cNvPr id="134" name="Picture 133"/>
          <p:cNvPicPr>
            <a:picLocks noChangeAspect="1"/>
          </p:cNvPicPr>
          <p:nvPr/>
        </p:nvPicPr>
        <p:blipFill>
          <a:blip r:embed="rId8"/>
          <a:stretch>
            <a:fillRect/>
          </a:stretch>
        </p:blipFill>
        <p:spPr>
          <a:xfrm>
            <a:off x="2000251" y="2686706"/>
            <a:ext cx="205423" cy="416499"/>
          </a:xfrm>
          <a:prstGeom prst="rect">
            <a:avLst/>
          </a:prstGeom>
        </p:spPr>
      </p:pic>
      <p:pic>
        <p:nvPicPr>
          <p:cNvPr id="135" name="Picture 134"/>
          <p:cNvPicPr>
            <a:picLocks noChangeAspect="1"/>
          </p:cNvPicPr>
          <p:nvPr/>
        </p:nvPicPr>
        <p:blipFill>
          <a:blip r:embed="rId8"/>
          <a:stretch>
            <a:fillRect/>
          </a:stretch>
        </p:blipFill>
        <p:spPr>
          <a:xfrm>
            <a:off x="2149723" y="3198095"/>
            <a:ext cx="205423" cy="416499"/>
          </a:xfrm>
          <a:prstGeom prst="rect">
            <a:avLst/>
          </a:prstGeom>
        </p:spPr>
      </p:pic>
      <p:grpSp>
        <p:nvGrpSpPr>
          <p:cNvPr id="136" name="Group 135"/>
          <p:cNvGrpSpPr/>
          <p:nvPr/>
        </p:nvGrpSpPr>
        <p:grpSpPr>
          <a:xfrm rot="2069163">
            <a:off x="2441641" y="2691994"/>
            <a:ext cx="248921" cy="94898"/>
            <a:chOff x="1305809" y="2517626"/>
            <a:chExt cx="570145" cy="195345"/>
          </a:xfrm>
        </p:grpSpPr>
        <p:sp>
          <p:nvSpPr>
            <p:cNvPr id="137" name="Down Arrow 136"/>
            <p:cNvSpPr/>
            <p:nvPr/>
          </p:nvSpPr>
          <p:spPr>
            <a:xfrm rot="16200000">
              <a:off x="1542046" y="2286795"/>
              <a:ext cx="103077" cy="564739"/>
            </a:xfrm>
            <a:prstGeom prst="downArrow">
              <a:avLst>
                <a:gd name="adj1" fmla="val 50000"/>
                <a:gd name="adj2" fmla="val 74081"/>
              </a:avLst>
            </a:prstGeom>
            <a:solidFill>
              <a:srgbClr val="1D71B8"/>
            </a:solidFill>
            <a:ln w="9525" cap="flat" cmpd="sng" algn="ctr">
              <a:noFill/>
              <a:prstDash val="solid"/>
            </a:ln>
            <a:effectLst/>
          </p:spPr>
          <p:txBody>
            <a:bodyPr rtlCol="0" anchor="ctr"/>
            <a:lstStyle/>
            <a:p>
              <a:pPr algn="ctr" defTabSz="257175">
                <a:defRPr/>
              </a:pPr>
              <a:endParaRPr lang="en-US" sz="1350" kern="0">
                <a:solidFill>
                  <a:prstClr val="white"/>
                </a:solidFill>
                <a:latin typeface="Calibri"/>
              </a:endParaRPr>
            </a:p>
          </p:txBody>
        </p:sp>
        <p:sp>
          <p:nvSpPr>
            <p:cNvPr id="138" name="Down Arrow 137"/>
            <p:cNvSpPr/>
            <p:nvPr/>
          </p:nvSpPr>
          <p:spPr>
            <a:xfrm rot="5400000">
              <a:off x="1536639" y="2379064"/>
              <a:ext cx="103077" cy="564738"/>
            </a:xfrm>
            <a:prstGeom prst="downArrow">
              <a:avLst>
                <a:gd name="adj1" fmla="val 50000"/>
                <a:gd name="adj2" fmla="val 74081"/>
              </a:avLst>
            </a:prstGeom>
            <a:solidFill>
              <a:srgbClr val="1D71B8"/>
            </a:solidFill>
            <a:ln w="9525" cap="flat" cmpd="sng" algn="ctr">
              <a:noFill/>
              <a:prstDash val="solid"/>
            </a:ln>
            <a:effectLst/>
          </p:spPr>
          <p:txBody>
            <a:bodyPr rtlCol="0" anchor="ctr"/>
            <a:lstStyle/>
            <a:p>
              <a:pPr algn="ctr" defTabSz="257175">
                <a:defRPr/>
              </a:pPr>
              <a:endParaRPr lang="en-US" sz="1350" kern="0">
                <a:solidFill>
                  <a:prstClr val="white"/>
                </a:solidFill>
                <a:latin typeface="Calibri"/>
              </a:endParaRPr>
            </a:p>
          </p:txBody>
        </p:sp>
      </p:grpSp>
      <p:grpSp>
        <p:nvGrpSpPr>
          <p:cNvPr id="139" name="Group 138"/>
          <p:cNvGrpSpPr/>
          <p:nvPr/>
        </p:nvGrpSpPr>
        <p:grpSpPr>
          <a:xfrm rot="19305799">
            <a:off x="2433121" y="3208726"/>
            <a:ext cx="247124" cy="94898"/>
            <a:chOff x="1305809" y="2517626"/>
            <a:chExt cx="570145" cy="195345"/>
          </a:xfrm>
        </p:grpSpPr>
        <p:sp>
          <p:nvSpPr>
            <p:cNvPr id="140" name="Down Arrow 139"/>
            <p:cNvSpPr/>
            <p:nvPr/>
          </p:nvSpPr>
          <p:spPr>
            <a:xfrm rot="16200000">
              <a:off x="1542046" y="2286795"/>
              <a:ext cx="103077" cy="564739"/>
            </a:xfrm>
            <a:prstGeom prst="downArrow">
              <a:avLst>
                <a:gd name="adj1" fmla="val 50000"/>
                <a:gd name="adj2" fmla="val 74081"/>
              </a:avLst>
            </a:prstGeom>
            <a:solidFill>
              <a:srgbClr val="1D71B8"/>
            </a:solidFill>
            <a:ln w="9525" cap="flat" cmpd="sng" algn="ctr">
              <a:noFill/>
              <a:prstDash val="solid"/>
            </a:ln>
            <a:effectLst/>
          </p:spPr>
          <p:txBody>
            <a:bodyPr rtlCol="0" anchor="ctr"/>
            <a:lstStyle/>
            <a:p>
              <a:pPr algn="ctr" defTabSz="257175">
                <a:defRPr/>
              </a:pPr>
              <a:endParaRPr lang="en-US" sz="1350" kern="0">
                <a:solidFill>
                  <a:prstClr val="white"/>
                </a:solidFill>
                <a:latin typeface="Calibri"/>
              </a:endParaRPr>
            </a:p>
          </p:txBody>
        </p:sp>
        <p:sp>
          <p:nvSpPr>
            <p:cNvPr id="141" name="Down Arrow 140"/>
            <p:cNvSpPr/>
            <p:nvPr/>
          </p:nvSpPr>
          <p:spPr>
            <a:xfrm rot="5400000">
              <a:off x="1536639" y="2379064"/>
              <a:ext cx="103077" cy="564738"/>
            </a:xfrm>
            <a:prstGeom prst="downArrow">
              <a:avLst>
                <a:gd name="adj1" fmla="val 50000"/>
                <a:gd name="adj2" fmla="val 74081"/>
              </a:avLst>
            </a:prstGeom>
            <a:solidFill>
              <a:srgbClr val="1D71B8"/>
            </a:solidFill>
            <a:ln w="9525" cap="flat" cmpd="sng" algn="ctr">
              <a:noFill/>
              <a:prstDash val="solid"/>
            </a:ln>
            <a:effectLst/>
          </p:spPr>
          <p:txBody>
            <a:bodyPr rtlCol="0" anchor="ctr"/>
            <a:lstStyle/>
            <a:p>
              <a:pPr algn="ctr" defTabSz="257175">
                <a:defRPr/>
              </a:pPr>
              <a:endParaRPr lang="en-US" sz="1350" kern="0">
                <a:solidFill>
                  <a:prstClr val="white"/>
                </a:solidFill>
                <a:latin typeface="Calibri"/>
              </a:endParaRPr>
            </a:p>
          </p:txBody>
        </p:sp>
      </p:grpSp>
      <p:sp>
        <p:nvSpPr>
          <p:cNvPr id="142" name="Down Arrow 141"/>
          <p:cNvSpPr/>
          <p:nvPr/>
        </p:nvSpPr>
        <p:spPr>
          <a:xfrm rot="16200000">
            <a:off x="2427165" y="2890670"/>
            <a:ext cx="44313" cy="217893"/>
          </a:xfrm>
          <a:prstGeom prst="downArrow">
            <a:avLst>
              <a:gd name="adj1" fmla="val 50000"/>
              <a:gd name="adj2" fmla="val 74081"/>
            </a:avLst>
          </a:prstGeom>
          <a:solidFill>
            <a:srgbClr val="1D71B8"/>
          </a:solidFill>
          <a:ln w="9525" cap="flat" cmpd="sng" algn="ctr">
            <a:noFill/>
            <a:prstDash val="solid"/>
          </a:ln>
          <a:effectLst/>
        </p:spPr>
        <p:txBody>
          <a:bodyPr lIns="51435" tIns="25718" rIns="51435" bIns="25718" rtlCol="0" anchor="ctr"/>
          <a:lstStyle/>
          <a:p>
            <a:pPr algn="ctr" defTabSz="257175">
              <a:defRPr/>
            </a:pPr>
            <a:endParaRPr lang="en-US" sz="1350" kern="0">
              <a:solidFill>
                <a:prstClr val="white"/>
              </a:solidFill>
              <a:latin typeface="Calibri"/>
            </a:endParaRPr>
          </a:p>
        </p:txBody>
      </p:sp>
      <p:sp>
        <p:nvSpPr>
          <p:cNvPr id="143" name="Down Arrow 142"/>
          <p:cNvSpPr/>
          <p:nvPr/>
        </p:nvSpPr>
        <p:spPr>
          <a:xfrm rot="5400000">
            <a:off x="2424371" y="2938337"/>
            <a:ext cx="44313" cy="217892"/>
          </a:xfrm>
          <a:prstGeom prst="downArrow">
            <a:avLst>
              <a:gd name="adj1" fmla="val 50000"/>
              <a:gd name="adj2" fmla="val 74081"/>
            </a:avLst>
          </a:prstGeom>
          <a:solidFill>
            <a:srgbClr val="1D71B8"/>
          </a:solidFill>
          <a:ln w="9525" cap="flat" cmpd="sng" algn="ctr">
            <a:noFill/>
            <a:prstDash val="solid"/>
          </a:ln>
          <a:effectLst/>
        </p:spPr>
        <p:txBody>
          <a:bodyPr lIns="51435" tIns="25718" rIns="51435" bIns="25718" rtlCol="0" anchor="ctr"/>
          <a:lstStyle/>
          <a:p>
            <a:pPr algn="ctr" defTabSz="257175">
              <a:defRPr/>
            </a:pPr>
            <a:endParaRPr lang="en-US" sz="1350" kern="0">
              <a:solidFill>
                <a:prstClr val="white"/>
              </a:solidFill>
              <a:latin typeface="Calibri"/>
            </a:endParaRPr>
          </a:p>
        </p:txBody>
      </p:sp>
      <p:sp>
        <p:nvSpPr>
          <p:cNvPr id="144" name="Rectangle 143"/>
          <p:cNvSpPr/>
          <p:nvPr/>
        </p:nvSpPr>
        <p:spPr>
          <a:xfrm>
            <a:off x="3001630" y="2827941"/>
            <a:ext cx="470138"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Trigger</a:t>
            </a:r>
          </a:p>
        </p:txBody>
      </p:sp>
      <p:sp>
        <p:nvSpPr>
          <p:cNvPr id="145" name="Down Arrow 144"/>
          <p:cNvSpPr/>
          <p:nvPr/>
        </p:nvSpPr>
        <p:spPr>
          <a:xfrm rot="16200000">
            <a:off x="3141066" y="2846096"/>
            <a:ext cx="78448" cy="321296"/>
          </a:xfrm>
          <a:prstGeom prst="downArrow">
            <a:avLst>
              <a:gd name="adj1" fmla="val 50000"/>
              <a:gd name="adj2" fmla="val 74081"/>
            </a:avLst>
          </a:prstGeom>
          <a:solidFill>
            <a:srgbClr val="1D71B8"/>
          </a:solidFill>
          <a:ln w="9525" cap="flat" cmpd="sng" algn="ctr">
            <a:noFill/>
            <a:prstDash val="solid"/>
          </a:ln>
          <a:effectLst/>
        </p:spPr>
        <p:txBody>
          <a:bodyPr lIns="51435" tIns="25718" rIns="51435" bIns="25718" rtlCol="0" anchor="ctr"/>
          <a:lstStyle/>
          <a:p>
            <a:pPr algn="ctr" defTabSz="257175">
              <a:defRPr/>
            </a:pPr>
            <a:endParaRPr lang="en-US" sz="1350" kern="0">
              <a:solidFill>
                <a:prstClr val="white"/>
              </a:solidFill>
              <a:latin typeface="Calibri"/>
            </a:endParaRPr>
          </a:p>
        </p:txBody>
      </p:sp>
      <p:sp>
        <p:nvSpPr>
          <p:cNvPr id="146" name="Down Arrow 145"/>
          <p:cNvSpPr/>
          <p:nvPr/>
        </p:nvSpPr>
        <p:spPr>
          <a:xfrm rot="16200000">
            <a:off x="6135780" y="2654373"/>
            <a:ext cx="77476" cy="535118"/>
          </a:xfrm>
          <a:prstGeom prst="downArrow">
            <a:avLst>
              <a:gd name="adj1" fmla="val 50000"/>
              <a:gd name="adj2" fmla="val 74081"/>
            </a:avLst>
          </a:prstGeom>
          <a:solidFill>
            <a:srgbClr val="1D71B8"/>
          </a:solidFill>
          <a:ln w="9525" cap="flat" cmpd="sng" algn="ctr">
            <a:noFill/>
            <a:prstDash val="solid"/>
          </a:ln>
          <a:effectLst/>
        </p:spPr>
        <p:txBody>
          <a:bodyPr lIns="51435" tIns="25718" rIns="51435" bIns="25718" rtlCol="0" anchor="ctr"/>
          <a:lstStyle/>
          <a:p>
            <a:pPr algn="ctr" defTabSz="257175">
              <a:defRPr/>
            </a:pPr>
            <a:endParaRPr lang="en-US" sz="1350" kern="0">
              <a:solidFill>
                <a:prstClr val="white"/>
              </a:solidFill>
              <a:latin typeface="Calibri"/>
            </a:endParaRPr>
          </a:p>
        </p:txBody>
      </p:sp>
      <p:sp>
        <p:nvSpPr>
          <p:cNvPr id="147" name="Rectangle 146"/>
          <p:cNvSpPr/>
          <p:nvPr/>
        </p:nvSpPr>
        <p:spPr>
          <a:xfrm>
            <a:off x="5964104" y="2593778"/>
            <a:ext cx="398595" cy="294312"/>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Review, </a:t>
            </a:r>
          </a:p>
          <a:p>
            <a:pPr defTabSz="257175"/>
            <a:r>
              <a:rPr lang="en-US" sz="525" b="1" dirty="0">
                <a:solidFill>
                  <a:prstClr val="black"/>
                </a:solidFill>
                <a:latin typeface="Arial"/>
                <a:cs typeface="Arial"/>
              </a:rPr>
              <a:t>Backup </a:t>
            </a:r>
          </a:p>
          <a:p>
            <a:pPr defTabSz="257175"/>
            <a:r>
              <a:rPr lang="en-US" sz="525" b="1" dirty="0">
                <a:solidFill>
                  <a:prstClr val="black"/>
                </a:solidFill>
                <a:latin typeface="Arial"/>
                <a:cs typeface="Arial"/>
              </a:rPr>
              <a:t>&amp; deploy</a:t>
            </a:r>
          </a:p>
        </p:txBody>
      </p:sp>
      <p:cxnSp>
        <p:nvCxnSpPr>
          <p:cNvPr id="148" name="Straight Arrow Connector 147"/>
          <p:cNvCxnSpPr/>
          <p:nvPr/>
        </p:nvCxnSpPr>
        <p:spPr>
          <a:xfrm flipV="1">
            <a:off x="4527956" y="3016554"/>
            <a:ext cx="0" cy="244568"/>
          </a:xfrm>
          <a:prstGeom prst="straightConnector1">
            <a:avLst/>
          </a:prstGeom>
          <a:noFill/>
          <a:ln w="63500" cap="flat" cmpd="sng" algn="ctr">
            <a:solidFill>
              <a:srgbClr val="4F81BD"/>
            </a:solidFill>
            <a:prstDash val="solid"/>
            <a:tailEnd type="triangle" w="med" len="sm"/>
          </a:ln>
          <a:effectLst/>
        </p:spPr>
      </p:cxnSp>
      <p:pic>
        <p:nvPicPr>
          <p:cNvPr id="149" name="Picture 148"/>
          <p:cNvPicPr>
            <a:picLocks noChangeAspect="1"/>
          </p:cNvPicPr>
          <p:nvPr/>
        </p:nvPicPr>
        <p:blipFill>
          <a:blip r:embed="rId9"/>
          <a:stretch>
            <a:fillRect/>
          </a:stretch>
        </p:blipFill>
        <p:spPr>
          <a:xfrm>
            <a:off x="5712413" y="3280613"/>
            <a:ext cx="255603" cy="522931"/>
          </a:xfrm>
          <a:prstGeom prst="rect">
            <a:avLst/>
          </a:prstGeom>
        </p:spPr>
      </p:pic>
      <p:sp>
        <p:nvSpPr>
          <p:cNvPr id="150" name="Rectangle 149"/>
          <p:cNvSpPr/>
          <p:nvPr/>
        </p:nvSpPr>
        <p:spPr>
          <a:xfrm>
            <a:off x="2622617" y="2912335"/>
            <a:ext cx="389751" cy="199671"/>
          </a:xfrm>
          <a:prstGeom prst="rect">
            <a:avLst/>
          </a:prstGeom>
        </p:spPr>
        <p:txBody>
          <a:bodyPr wrap="square" lIns="51435" tIns="25718" rIns="51435" bIns="25718">
            <a:spAutoFit/>
          </a:bodyPr>
          <a:lstStyle/>
          <a:p>
            <a:pPr defTabSz="257175">
              <a:lnSpc>
                <a:spcPct val="80000"/>
              </a:lnSpc>
            </a:pPr>
            <a:r>
              <a:rPr lang="en-US" sz="600" b="1" dirty="0">
                <a:solidFill>
                  <a:prstClr val="black"/>
                </a:solidFill>
                <a:latin typeface="Arial"/>
                <a:cs typeface="Arial"/>
              </a:rPr>
              <a:t>Source control</a:t>
            </a:r>
          </a:p>
        </p:txBody>
      </p:sp>
      <p:pic>
        <p:nvPicPr>
          <p:cNvPr id="151" name="Picture 150"/>
          <p:cNvPicPr>
            <a:picLocks noChangeAspect="1"/>
          </p:cNvPicPr>
          <p:nvPr/>
        </p:nvPicPr>
        <p:blipFill>
          <a:blip r:embed="rId8"/>
          <a:stretch>
            <a:fillRect/>
          </a:stretch>
        </p:blipFill>
        <p:spPr>
          <a:xfrm>
            <a:off x="5407224" y="3267776"/>
            <a:ext cx="263866" cy="534994"/>
          </a:xfrm>
          <a:prstGeom prst="rect">
            <a:avLst/>
          </a:prstGeom>
        </p:spPr>
      </p:pic>
      <p:pic>
        <p:nvPicPr>
          <p:cNvPr id="152" name="Picture 151"/>
          <p:cNvPicPr>
            <a:picLocks noChangeAspect="1"/>
          </p:cNvPicPr>
          <p:nvPr/>
        </p:nvPicPr>
        <p:blipFill>
          <a:blip r:embed="rId5"/>
          <a:stretch>
            <a:fillRect/>
          </a:stretch>
        </p:blipFill>
        <p:spPr>
          <a:xfrm>
            <a:off x="5226471" y="2430064"/>
            <a:ext cx="173580" cy="241319"/>
          </a:xfrm>
          <a:prstGeom prst="rect">
            <a:avLst/>
          </a:prstGeom>
        </p:spPr>
      </p:pic>
      <p:pic>
        <p:nvPicPr>
          <p:cNvPr id="153" name="Picture 152"/>
          <p:cNvPicPr>
            <a:picLocks noChangeAspect="1"/>
          </p:cNvPicPr>
          <p:nvPr/>
        </p:nvPicPr>
        <p:blipFill>
          <a:blip r:embed="rId5"/>
          <a:stretch>
            <a:fillRect/>
          </a:stretch>
        </p:blipFill>
        <p:spPr>
          <a:xfrm>
            <a:off x="5443668" y="2503959"/>
            <a:ext cx="173580" cy="241319"/>
          </a:xfrm>
          <a:prstGeom prst="rect">
            <a:avLst/>
          </a:prstGeom>
        </p:spPr>
      </p:pic>
      <p:sp>
        <p:nvSpPr>
          <p:cNvPr id="154" name="Rectangle 153"/>
          <p:cNvSpPr/>
          <p:nvPr/>
        </p:nvSpPr>
        <p:spPr>
          <a:xfrm>
            <a:off x="5085417" y="2218854"/>
            <a:ext cx="1021705" cy="132730"/>
          </a:xfrm>
          <a:prstGeom prst="rect">
            <a:avLst/>
          </a:prstGeom>
        </p:spPr>
        <p:txBody>
          <a:bodyPr wrap="square" lIns="51435" tIns="25718" rIns="51435" bIns="25718">
            <a:spAutoFit/>
          </a:bodyPr>
          <a:lstStyle/>
          <a:p>
            <a:pPr defTabSz="257175"/>
            <a:r>
              <a:rPr lang="en-US" sz="525" b="1" dirty="0">
                <a:solidFill>
                  <a:prstClr val="black"/>
                </a:solidFill>
                <a:latin typeface="Arial"/>
                <a:cs typeface="Arial"/>
              </a:rPr>
              <a:t>QA / Test / Pre-production</a:t>
            </a:r>
          </a:p>
        </p:txBody>
      </p:sp>
      <p:pic>
        <p:nvPicPr>
          <p:cNvPr id="155" name="Picture 154"/>
          <p:cNvPicPr>
            <a:picLocks noChangeAspect="1"/>
          </p:cNvPicPr>
          <p:nvPr/>
        </p:nvPicPr>
        <p:blipFill>
          <a:blip r:embed="rId5"/>
          <a:stretch>
            <a:fillRect/>
          </a:stretch>
        </p:blipFill>
        <p:spPr>
          <a:xfrm>
            <a:off x="5659718" y="2597184"/>
            <a:ext cx="173580" cy="241319"/>
          </a:xfrm>
          <a:prstGeom prst="rect">
            <a:avLst/>
          </a:prstGeom>
        </p:spPr>
      </p:pic>
      <p:cxnSp>
        <p:nvCxnSpPr>
          <p:cNvPr id="156" name="Straight Arrow Connector 155"/>
          <p:cNvCxnSpPr/>
          <p:nvPr/>
        </p:nvCxnSpPr>
        <p:spPr>
          <a:xfrm flipV="1">
            <a:off x="4851458" y="2669665"/>
            <a:ext cx="314003" cy="178022"/>
          </a:xfrm>
          <a:prstGeom prst="straightConnector1">
            <a:avLst/>
          </a:prstGeom>
          <a:noFill/>
          <a:ln w="63500" cap="flat" cmpd="sng" algn="ctr">
            <a:solidFill>
              <a:srgbClr val="4F81BD"/>
            </a:solidFill>
            <a:prstDash val="solid"/>
            <a:tailEnd type="triangle" w="med" len="sm"/>
          </a:ln>
          <a:effectLst/>
        </p:spPr>
      </p:cxnSp>
      <p:sp>
        <p:nvSpPr>
          <p:cNvPr id="157" name="Title 1"/>
          <p:cNvSpPr txBox="1">
            <a:spLocks/>
          </p:cNvSpPr>
          <p:nvPr/>
        </p:nvSpPr>
        <p:spPr>
          <a:xfrm>
            <a:off x="1485900" y="118994"/>
            <a:ext cx="6172200" cy="857250"/>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3200" b="1" i="0" kern="1200">
                <a:solidFill>
                  <a:schemeClr val="bg1">
                    <a:lumMod val="50000"/>
                  </a:schemeClr>
                </a:solidFill>
                <a:latin typeface="Arial"/>
                <a:ea typeface="+mj-ea"/>
                <a:cs typeface="Arial"/>
              </a:defRPr>
            </a:lvl1pPr>
          </a:lstStyle>
          <a:p>
            <a:r>
              <a:rPr lang="en-US" sz="2400"/>
              <a:t>Database release pipeline</a:t>
            </a:r>
            <a:endParaRPr lang="en-US" sz="2400" dirty="0"/>
          </a:p>
        </p:txBody>
      </p:sp>
      <p:sp>
        <p:nvSpPr>
          <p:cNvPr id="158" name="Pentagon 157"/>
          <p:cNvSpPr/>
          <p:nvPr/>
        </p:nvSpPr>
        <p:spPr>
          <a:xfrm>
            <a:off x="3130625" y="1470700"/>
            <a:ext cx="1236602" cy="365684"/>
          </a:xfrm>
          <a:prstGeom prst="homePlate">
            <a:avLst/>
          </a:prstGeom>
          <a:solidFill>
            <a:srgbClr val="CC0000"/>
          </a:solidFill>
          <a:ln w="19050" cmpd="sng">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FFFFFF"/>
                </a:solidFill>
              </a:rPr>
              <a:t>Continuous Integration</a:t>
            </a:r>
          </a:p>
        </p:txBody>
      </p:sp>
      <p:sp>
        <p:nvSpPr>
          <p:cNvPr id="159" name="Pentagon 158"/>
          <p:cNvSpPr/>
          <p:nvPr/>
        </p:nvSpPr>
        <p:spPr>
          <a:xfrm>
            <a:off x="1702281" y="1470700"/>
            <a:ext cx="1199576" cy="365684"/>
          </a:xfrm>
          <a:prstGeom prst="homePlate">
            <a:avLst/>
          </a:prstGeom>
          <a:solidFill>
            <a:srgbClr val="CC0000"/>
          </a:solidFill>
          <a:ln w="19050" cmpd="sng">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FFFFFF"/>
                </a:solidFill>
              </a:rPr>
              <a:t>Development</a:t>
            </a:r>
          </a:p>
        </p:txBody>
      </p:sp>
      <p:sp>
        <p:nvSpPr>
          <p:cNvPr id="160" name="Pentagon 159"/>
          <p:cNvSpPr/>
          <p:nvPr/>
        </p:nvSpPr>
        <p:spPr>
          <a:xfrm>
            <a:off x="6445710" y="1470700"/>
            <a:ext cx="1230123" cy="365684"/>
          </a:xfrm>
          <a:prstGeom prst="homePlate">
            <a:avLst/>
          </a:prstGeom>
          <a:solidFill>
            <a:srgbClr val="CC0000"/>
          </a:solidFill>
          <a:ln w="19050" cmpd="sng">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FFFFFF"/>
                </a:solidFill>
              </a:rPr>
              <a:t>Production</a:t>
            </a:r>
          </a:p>
        </p:txBody>
      </p:sp>
      <p:sp>
        <p:nvSpPr>
          <p:cNvPr id="161" name="Pentagon 160"/>
          <p:cNvSpPr/>
          <p:nvPr/>
        </p:nvSpPr>
        <p:spPr>
          <a:xfrm>
            <a:off x="4595995" y="1472781"/>
            <a:ext cx="1237304" cy="365684"/>
          </a:xfrm>
          <a:prstGeom prst="homePlate">
            <a:avLst/>
          </a:prstGeom>
          <a:solidFill>
            <a:srgbClr val="CC0000"/>
          </a:solidFill>
          <a:ln w="19050" cmpd="sng">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FFFFFF"/>
                </a:solidFill>
              </a:rPr>
              <a:t>Testing</a:t>
            </a:r>
          </a:p>
        </p:txBody>
      </p:sp>
      <p:sp>
        <p:nvSpPr>
          <p:cNvPr id="162" name="TextBox 161"/>
          <p:cNvSpPr txBox="1"/>
          <p:nvPr/>
        </p:nvSpPr>
        <p:spPr>
          <a:xfrm>
            <a:off x="6686671" y="1884316"/>
            <a:ext cx="722603" cy="213585"/>
          </a:xfrm>
          <a:prstGeom prst="rect">
            <a:avLst/>
          </a:prstGeom>
          <a:noFill/>
        </p:spPr>
        <p:txBody>
          <a:bodyPr wrap="square" rtlCol="0">
            <a:spAutoFit/>
          </a:bodyPr>
          <a:lstStyle/>
          <a:p>
            <a:pPr algn="ctr"/>
            <a:r>
              <a:rPr lang="en-GB" sz="788" dirty="0">
                <a:solidFill>
                  <a:prstClr val="black"/>
                </a:solidFill>
              </a:rPr>
              <a:t>Operations</a:t>
            </a:r>
          </a:p>
        </p:txBody>
      </p:sp>
      <p:sp>
        <p:nvSpPr>
          <p:cNvPr id="163" name="TextBox 162"/>
          <p:cNvSpPr txBox="1"/>
          <p:nvPr/>
        </p:nvSpPr>
        <p:spPr>
          <a:xfrm>
            <a:off x="3041249" y="1846459"/>
            <a:ext cx="1454653" cy="334835"/>
          </a:xfrm>
          <a:prstGeom prst="rect">
            <a:avLst/>
          </a:prstGeom>
          <a:noFill/>
        </p:spPr>
        <p:txBody>
          <a:bodyPr wrap="square" rtlCol="0">
            <a:spAutoFit/>
          </a:bodyPr>
          <a:lstStyle/>
          <a:p>
            <a:pPr algn="ctr"/>
            <a:r>
              <a:rPr lang="en-GB" sz="788" dirty="0">
                <a:solidFill>
                  <a:prstClr val="black"/>
                </a:solidFill>
              </a:rPr>
              <a:t>Database development </a:t>
            </a:r>
          </a:p>
          <a:p>
            <a:pPr algn="ctr"/>
            <a:r>
              <a:rPr lang="en-GB" sz="788" dirty="0">
                <a:solidFill>
                  <a:prstClr val="black"/>
                </a:solidFill>
              </a:rPr>
              <a:t>and change management</a:t>
            </a:r>
          </a:p>
        </p:txBody>
      </p:sp>
      <p:sp>
        <p:nvSpPr>
          <p:cNvPr id="164" name="L-Shape 163"/>
          <p:cNvSpPr/>
          <p:nvPr/>
        </p:nvSpPr>
        <p:spPr>
          <a:xfrm>
            <a:off x="2195353" y="1914934"/>
            <a:ext cx="806276" cy="100590"/>
          </a:xfrm>
          <a:prstGeom prst="corner">
            <a:avLst/>
          </a:prstGeom>
          <a:solidFill>
            <a:srgbClr val="BE00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5" name="L-Shape 164"/>
          <p:cNvSpPr/>
          <p:nvPr/>
        </p:nvSpPr>
        <p:spPr>
          <a:xfrm flipH="1">
            <a:off x="4479104" y="1914934"/>
            <a:ext cx="686357" cy="100590"/>
          </a:xfrm>
          <a:prstGeom prst="corner">
            <a:avLst/>
          </a:prstGeom>
          <a:solidFill>
            <a:srgbClr val="BE00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 </a:t>
            </a:r>
          </a:p>
        </p:txBody>
      </p:sp>
      <p:sp>
        <p:nvSpPr>
          <p:cNvPr id="166" name="L-Shape 165"/>
          <p:cNvSpPr/>
          <p:nvPr/>
        </p:nvSpPr>
        <p:spPr>
          <a:xfrm>
            <a:off x="6312211" y="1914934"/>
            <a:ext cx="430171" cy="100590"/>
          </a:xfrm>
          <a:prstGeom prst="corner">
            <a:avLst/>
          </a:prstGeom>
          <a:solidFill>
            <a:srgbClr val="BE00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7" name="L-Shape 166"/>
          <p:cNvSpPr/>
          <p:nvPr/>
        </p:nvSpPr>
        <p:spPr>
          <a:xfrm flipH="1">
            <a:off x="7360460" y="1914934"/>
            <a:ext cx="439247" cy="100590"/>
          </a:xfrm>
          <a:prstGeom prst="corner">
            <a:avLst/>
          </a:prstGeom>
          <a:solidFill>
            <a:srgbClr val="BE00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 </a:t>
            </a:r>
          </a:p>
        </p:txBody>
      </p:sp>
      <p:sp>
        <p:nvSpPr>
          <p:cNvPr id="168" name="TextBox 167"/>
          <p:cNvSpPr txBox="1"/>
          <p:nvPr/>
        </p:nvSpPr>
        <p:spPr>
          <a:xfrm>
            <a:off x="3838980" y="4040327"/>
            <a:ext cx="1700155" cy="167355"/>
          </a:xfrm>
          <a:prstGeom prst="rect">
            <a:avLst/>
          </a:prstGeom>
          <a:noFill/>
        </p:spPr>
        <p:txBody>
          <a:bodyPr wrap="square" lIns="51435" tIns="25718" rIns="51435" bIns="25718" rtlCol="0">
            <a:spAutoFit/>
          </a:bodyPr>
          <a:lstStyle/>
          <a:p>
            <a:pPr algn="ctr" defTabSz="685800">
              <a:defRPr/>
            </a:pPr>
            <a:r>
              <a:rPr lang="en-GB" sz="750" b="1" kern="0" dirty="0">
                <a:solidFill>
                  <a:prstClr val="black"/>
                </a:solidFill>
                <a:latin typeface="Arial"/>
                <a:cs typeface="Arial"/>
              </a:rPr>
              <a:t>Continuous</a:t>
            </a:r>
            <a:r>
              <a:rPr lang="en-GB" sz="750" kern="0" dirty="0">
                <a:solidFill>
                  <a:sysClr val="windowText" lastClr="000000"/>
                </a:solidFill>
                <a:latin typeface="Arial" panose="020B0604020202020204" pitchFamily="34" charset="0"/>
                <a:cs typeface="Arial" panose="020B0604020202020204" pitchFamily="34" charset="0"/>
              </a:rPr>
              <a:t> </a:t>
            </a:r>
            <a:r>
              <a:rPr lang="en-GB" sz="750" b="1" kern="0" dirty="0">
                <a:solidFill>
                  <a:prstClr val="black"/>
                </a:solidFill>
                <a:latin typeface="Arial"/>
                <a:cs typeface="Arial"/>
              </a:rPr>
              <a:t>delivery</a:t>
            </a:r>
            <a:r>
              <a:rPr lang="en-GB" sz="750" kern="0" dirty="0">
                <a:solidFill>
                  <a:sysClr val="windowText" lastClr="000000"/>
                </a:solidFill>
                <a:latin typeface="Arial" panose="020B0604020202020204" pitchFamily="34" charset="0"/>
                <a:cs typeface="Arial" panose="020B0604020202020204" pitchFamily="34" charset="0"/>
              </a:rPr>
              <a:t> </a:t>
            </a:r>
            <a:r>
              <a:rPr lang="en-GB" sz="750" b="1" kern="0" dirty="0">
                <a:solidFill>
                  <a:prstClr val="black"/>
                </a:solidFill>
                <a:latin typeface="Arial"/>
                <a:cs typeface="Arial"/>
              </a:rPr>
              <a:t>for</a:t>
            </a:r>
            <a:r>
              <a:rPr lang="en-GB" sz="750" kern="0" dirty="0">
                <a:solidFill>
                  <a:sysClr val="windowText" lastClr="000000"/>
                </a:solidFill>
                <a:latin typeface="Arial" panose="020B0604020202020204" pitchFamily="34" charset="0"/>
                <a:cs typeface="Arial" panose="020B0604020202020204" pitchFamily="34" charset="0"/>
              </a:rPr>
              <a:t> </a:t>
            </a:r>
            <a:r>
              <a:rPr lang="en-GB" sz="750" b="1" kern="0" dirty="0">
                <a:solidFill>
                  <a:prstClr val="black"/>
                </a:solidFill>
                <a:latin typeface="Arial"/>
                <a:cs typeface="Arial"/>
              </a:rPr>
              <a:t>databases</a:t>
            </a:r>
          </a:p>
        </p:txBody>
      </p:sp>
      <p:sp>
        <p:nvSpPr>
          <p:cNvPr id="169" name="L-Shape 168"/>
          <p:cNvSpPr/>
          <p:nvPr/>
        </p:nvSpPr>
        <p:spPr>
          <a:xfrm>
            <a:off x="1702281" y="4068463"/>
            <a:ext cx="2032157" cy="100590"/>
          </a:xfrm>
          <a:prstGeom prst="corner">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0" name="L-Shape 169"/>
          <p:cNvSpPr/>
          <p:nvPr/>
        </p:nvSpPr>
        <p:spPr>
          <a:xfrm flipH="1">
            <a:off x="5659717" y="4068463"/>
            <a:ext cx="2016116" cy="100590"/>
          </a:xfrm>
          <a:prstGeom prst="corner">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89659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299778" y="4159127"/>
            <a:ext cx="4881864" cy="10112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631258" y="978011"/>
            <a:ext cx="3718831" cy="3718831"/>
          </a:xfrm>
          <a:prstGeom prst="rect">
            <a:avLst/>
          </a:prstGeom>
        </p:spPr>
      </p:pic>
      <p:sp>
        <p:nvSpPr>
          <p:cNvPr id="2" name="Title 1"/>
          <p:cNvSpPr>
            <a:spLocks noGrp="1"/>
          </p:cNvSpPr>
          <p:nvPr>
            <p:ph type="title"/>
          </p:nvPr>
        </p:nvSpPr>
        <p:spPr/>
        <p:txBody>
          <a:bodyPr>
            <a:normAutofit/>
          </a:bodyPr>
          <a:lstStyle/>
          <a:p>
            <a:r>
              <a:rPr lang="en-US" dirty="0" smtClean="0"/>
              <a:t>Continuous integration </a:t>
            </a:r>
            <a:r>
              <a:rPr lang="en-US" b="0" dirty="0" smtClean="0"/>
              <a:t>– an overview</a:t>
            </a:r>
            <a:endParaRPr lang="en-US" b="0" dirty="0"/>
          </a:p>
        </p:txBody>
      </p:sp>
      <p:pic>
        <p:nvPicPr>
          <p:cNvPr id="5" name="Picture 4"/>
          <p:cNvPicPr>
            <a:picLocks noChangeAspect="1"/>
          </p:cNvPicPr>
          <p:nvPr/>
        </p:nvPicPr>
        <p:blipFill>
          <a:blip r:embed="rId3"/>
          <a:stretch>
            <a:fillRect/>
          </a:stretch>
        </p:blipFill>
        <p:spPr>
          <a:xfrm>
            <a:off x="2998712" y="1382293"/>
            <a:ext cx="2990461" cy="2862116"/>
          </a:xfrm>
          <a:prstGeom prst="rect">
            <a:avLst/>
          </a:prstGeom>
        </p:spPr>
      </p:pic>
      <p:sp>
        <p:nvSpPr>
          <p:cNvPr id="6" name="Rectangle 5"/>
          <p:cNvSpPr/>
          <p:nvPr/>
        </p:nvSpPr>
        <p:spPr>
          <a:xfrm>
            <a:off x="3211297" y="1757800"/>
            <a:ext cx="1214474" cy="346249"/>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Build</a:t>
            </a:r>
          </a:p>
        </p:txBody>
      </p:sp>
      <p:sp>
        <p:nvSpPr>
          <p:cNvPr id="7" name="Rectangle 6"/>
          <p:cNvSpPr/>
          <p:nvPr/>
        </p:nvSpPr>
        <p:spPr>
          <a:xfrm>
            <a:off x="5102253" y="1754618"/>
            <a:ext cx="1214474" cy="346249"/>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Test</a:t>
            </a:r>
          </a:p>
        </p:txBody>
      </p:sp>
      <p:sp>
        <p:nvSpPr>
          <p:cNvPr id="8" name="Rectangle 7"/>
          <p:cNvSpPr/>
          <p:nvPr/>
        </p:nvSpPr>
        <p:spPr>
          <a:xfrm>
            <a:off x="3126593" y="3503418"/>
            <a:ext cx="1214474" cy="346249"/>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Publish</a:t>
            </a:r>
          </a:p>
        </p:txBody>
      </p:sp>
      <p:sp>
        <p:nvSpPr>
          <p:cNvPr id="9" name="Rectangle 8"/>
          <p:cNvSpPr/>
          <p:nvPr/>
        </p:nvSpPr>
        <p:spPr>
          <a:xfrm>
            <a:off x="5077053" y="3509907"/>
            <a:ext cx="1214474" cy="346249"/>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Sync</a:t>
            </a:r>
          </a:p>
        </p:txBody>
      </p:sp>
      <p:pic>
        <p:nvPicPr>
          <p:cNvPr id="10" name="Picture 9"/>
          <p:cNvPicPr>
            <a:picLocks noChangeAspect="1"/>
          </p:cNvPicPr>
          <p:nvPr/>
        </p:nvPicPr>
        <p:blipFill>
          <a:blip r:embed="rId4"/>
          <a:stretch>
            <a:fillRect/>
          </a:stretch>
        </p:blipFill>
        <p:spPr>
          <a:xfrm>
            <a:off x="4063209" y="2212344"/>
            <a:ext cx="821453" cy="1142021"/>
          </a:xfrm>
          <a:prstGeom prst="rect">
            <a:avLst/>
          </a:prstGeom>
        </p:spPr>
      </p:pic>
      <p:pic>
        <p:nvPicPr>
          <p:cNvPr id="11" name="Picture 10"/>
          <p:cNvPicPr>
            <a:picLocks noChangeAspect="1"/>
          </p:cNvPicPr>
          <p:nvPr/>
        </p:nvPicPr>
        <p:blipFill>
          <a:blip r:embed="rId5"/>
          <a:stretch>
            <a:fillRect/>
          </a:stretch>
        </p:blipFill>
        <p:spPr>
          <a:xfrm rot="371792">
            <a:off x="3305375" y="4056559"/>
            <a:ext cx="3047309" cy="677181"/>
          </a:xfrm>
          <a:prstGeom prst="rect">
            <a:avLst/>
          </a:prstGeom>
        </p:spPr>
      </p:pic>
      <p:sp>
        <p:nvSpPr>
          <p:cNvPr id="12" name="Down Arrow 11"/>
          <p:cNvSpPr/>
          <p:nvPr/>
        </p:nvSpPr>
        <p:spPr>
          <a:xfrm rot="16200000">
            <a:off x="1841857" y="2085868"/>
            <a:ext cx="310361" cy="862081"/>
          </a:xfrm>
          <a:prstGeom prst="downArrow">
            <a:avLst>
              <a:gd name="adj1" fmla="val 50000"/>
              <a:gd name="adj2" fmla="val 74081"/>
            </a:avLst>
          </a:prstGeom>
          <a:solidFill>
            <a:srgbClr val="1D71B8"/>
          </a:solidFill>
          <a:ln w="9525" cap="flat" cmpd="sng" algn="ctr">
            <a:noFill/>
            <a:prstDash val="solid"/>
          </a:ln>
          <a:effectLst/>
        </p:spPr>
        <p:txBody>
          <a:bodyPr lIns="68580" tIns="34290" rIns="68580" bIns="34290" rtlCol="0" anchor="ctr"/>
          <a:lstStyle/>
          <a:p>
            <a:pPr algn="ctr" defTabSz="342900">
              <a:defRPr/>
            </a:pPr>
            <a:endParaRPr lang="en-US" kern="0">
              <a:solidFill>
                <a:prstClr val="white"/>
              </a:solidFill>
              <a:latin typeface="Calibri"/>
            </a:endParaRPr>
          </a:p>
        </p:txBody>
      </p:sp>
      <p:sp>
        <p:nvSpPr>
          <p:cNvPr id="13" name="Rectangle 12"/>
          <p:cNvSpPr/>
          <p:nvPr/>
        </p:nvSpPr>
        <p:spPr>
          <a:xfrm>
            <a:off x="6911592" y="1546940"/>
            <a:ext cx="1962131" cy="623248"/>
          </a:xfrm>
          <a:prstGeom prst="rect">
            <a:avLst/>
          </a:prstGeom>
        </p:spPr>
        <p:txBody>
          <a:bodyPr wrap="square" lIns="68580" tIns="34290" rIns="68580" bIns="34290">
            <a:spAutoFit/>
          </a:bodyPr>
          <a:lstStyle/>
          <a:p>
            <a:pPr defTabSz="342900"/>
            <a:r>
              <a:rPr lang="en-US" sz="1800" dirty="0">
                <a:solidFill>
                  <a:prstClr val="black"/>
                </a:solidFill>
                <a:latin typeface="Arial"/>
                <a:cs typeface="Arial"/>
              </a:rPr>
              <a:t>Automatically run by CI build server</a:t>
            </a:r>
          </a:p>
        </p:txBody>
      </p:sp>
      <p:sp>
        <p:nvSpPr>
          <p:cNvPr id="14" name="Rectangle 13"/>
          <p:cNvSpPr/>
          <p:nvPr/>
        </p:nvSpPr>
        <p:spPr>
          <a:xfrm>
            <a:off x="407277" y="2170187"/>
            <a:ext cx="1214474" cy="623248"/>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Source control</a:t>
            </a:r>
          </a:p>
        </p:txBody>
      </p:sp>
      <p:sp>
        <p:nvSpPr>
          <p:cNvPr id="15" name="Rectangle 14"/>
          <p:cNvSpPr/>
          <p:nvPr/>
        </p:nvSpPr>
        <p:spPr>
          <a:xfrm>
            <a:off x="6630887" y="4159127"/>
            <a:ext cx="1769853" cy="623248"/>
          </a:xfrm>
          <a:prstGeom prst="rect">
            <a:avLst/>
          </a:prstGeom>
        </p:spPr>
        <p:txBody>
          <a:bodyPr wrap="square" lIns="68580" tIns="34290" rIns="68580" bIns="34290">
            <a:spAutoFit/>
          </a:bodyPr>
          <a:lstStyle/>
          <a:p>
            <a:pPr defTabSz="342900"/>
            <a:r>
              <a:rPr lang="en-US" sz="1800" b="1" dirty="0">
                <a:solidFill>
                  <a:prstClr val="black"/>
                </a:solidFill>
                <a:latin typeface="Arial"/>
                <a:cs typeface="Arial"/>
              </a:rPr>
              <a:t>Release management</a:t>
            </a:r>
          </a:p>
        </p:txBody>
      </p:sp>
      <p:cxnSp>
        <p:nvCxnSpPr>
          <p:cNvPr id="16" name="Straight Arrow Connector 15"/>
          <p:cNvCxnSpPr/>
          <p:nvPr/>
        </p:nvCxnSpPr>
        <p:spPr>
          <a:xfrm flipH="1">
            <a:off x="5943601" y="1895121"/>
            <a:ext cx="87096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461895" y="2011153"/>
            <a:ext cx="1214474" cy="346249"/>
          </a:xfrm>
          <a:prstGeom prst="rect">
            <a:avLst/>
          </a:prstGeom>
        </p:spPr>
        <p:txBody>
          <a:bodyPr wrap="square" lIns="68580" tIns="34290" rIns="68580" bIns="34290">
            <a:spAutoFit/>
          </a:bodyPr>
          <a:lstStyle/>
          <a:p>
            <a:pPr defTabSz="342900"/>
            <a:r>
              <a:rPr lang="en-US" sz="1800" dirty="0">
                <a:solidFill>
                  <a:prstClr val="black"/>
                </a:solidFill>
                <a:latin typeface="Arial"/>
                <a:cs typeface="Arial"/>
              </a:rPr>
              <a:t>Trigger</a:t>
            </a:r>
          </a:p>
        </p:txBody>
      </p:sp>
    </p:spTree>
    <p:extLst>
      <p:ext uri="{BB962C8B-B14F-4D97-AF65-F5344CB8AC3E}">
        <p14:creationId xmlns:p14="http://schemas.microsoft.com/office/powerpoint/2010/main" val="14764388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395" y="1268016"/>
            <a:ext cx="4443833" cy="3332875"/>
          </a:xfrm>
          <a:prstGeom prst="rect">
            <a:avLst/>
          </a:prstGeom>
        </p:spPr>
      </p:pic>
      <p:sp>
        <p:nvSpPr>
          <p:cNvPr id="2" name="Title 1"/>
          <p:cNvSpPr>
            <a:spLocks noGrp="1"/>
          </p:cNvSpPr>
          <p:nvPr>
            <p:ph type="title"/>
          </p:nvPr>
        </p:nvSpPr>
        <p:spPr/>
        <p:txBody>
          <a:bodyPr>
            <a:normAutofit fontScale="90000"/>
          </a:bodyPr>
          <a:lstStyle/>
          <a:p>
            <a:r>
              <a:rPr lang="en-US" sz="4400" b="0" dirty="0" smtClean="0">
                <a:solidFill>
                  <a:schemeClr val="tx1"/>
                </a:solidFill>
              </a:rPr>
              <a:t>First…the big question</a:t>
            </a:r>
            <a:r>
              <a:rPr lang="en-US" sz="4400" dirty="0" smtClean="0">
                <a:solidFill>
                  <a:schemeClr val="tx1"/>
                </a:solidFill>
              </a:rPr>
              <a:t/>
            </a:r>
            <a:br>
              <a:rPr lang="en-US" sz="4400" dirty="0" smtClean="0">
                <a:solidFill>
                  <a:schemeClr val="tx1"/>
                </a:solidFill>
              </a:rPr>
            </a:br>
            <a:r>
              <a:rPr lang="en-US" sz="4400" dirty="0" smtClean="0">
                <a:solidFill>
                  <a:schemeClr val="tx1"/>
                </a:solidFill>
              </a:rPr>
              <a:t>When </a:t>
            </a:r>
            <a:r>
              <a:rPr lang="en-US" sz="4400" dirty="0">
                <a:solidFill>
                  <a:schemeClr val="tx1"/>
                </a:solidFill>
              </a:rPr>
              <a:t>do I test?</a:t>
            </a:r>
            <a:r>
              <a:rPr lang="en-US" dirty="0">
                <a:solidFill>
                  <a:schemeClr val="tx1"/>
                </a:solidFill>
              </a:rPr>
              <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2341326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66437" y="1326526"/>
            <a:ext cx="8009174" cy="553257"/>
            <a:chOff x="310411" y="1753525"/>
            <a:chExt cx="8009174" cy="553257"/>
          </a:xfrm>
        </p:grpSpPr>
        <p:sp>
          <p:nvSpPr>
            <p:cNvPr id="7" name="Rectangle 6"/>
            <p:cNvSpPr/>
            <p:nvPr/>
          </p:nvSpPr>
          <p:spPr>
            <a:xfrm>
              <a:off x="310411" y="1769572"/>
              <a:ext cx="1545481" cy="537210"/>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GB" sz="1400" dirty="0">
                  <a:solidFill>
                    <a:prstClr val="white"/>
                  </a:solidFill>
                  <a:latin typeface="Arial" pitchFamily="34" charset="0"/>
                </a:rPr>
                <a:t>Development</a:t>
              </a:r>
            </a:p>
          </p:txBody>
        </p:sp>
        <p:sp>
          <p:nvSpPr>
            <p:cNvPr id="8" name="Rectangle 7"/>
            <p:cNvSpPr/>
            <p:nvPr/>
          </p:nvSpPr>
          <p:spPr>
            <a:xfrm>
              <a:off x="2019071" y="1769572"/>
              <a:ext cx="1560298" cy="537210"/>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lnSpc>
                  <a:spcPct val="90000"/>
                </a:lnSpc>
              </a:pPr>
              <a:r>
                <a:rPr lang="en-GB" sz="1400" dirty="0">
                  <a:solidFill>
                    <a:prstClr val="white"/>
                  </a:solidFill>
                  <a:latin typeface="Arial" pitchFamily="34" charset="0"/>
                </a:rPr>
                <a:t>Integration Testing</a:t>
              </a:r>
            </a:p>
          </p:txBody>
        </p:sp>
        <p:sp>
          <p:nvSpPr>
            <p:cNvPr id="9" name="Rectangle 8"/>
            <p:cNvSpPr/>
            <p:nvPr/>
          </p:nvSpPr>
          <p:spPr>
            <a:xfrm>
              <a:off x="3742548" y="1769572"/>
              <a:ext cx="1129768" cy="537210"/>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GB" sz="1400" dirty="0">
                  <a:solidFill>
                    <a:prstClr val="white"/>
                  </a:solidFill>
                  <a:latin typeface="Arial" pitchFamily="34" charset="0"/>
                </a:rPr>
                <a:t>QA</a:t>
              </a:r>
            </a:p>
          </p:txBody>
        </p:sp>
        <p:sp>
          <p:nvSpPr>
            <p:cNvPr id="10" name="Rectangle 9"/>
            <p:cNvSpPr/>
            <p:nvPr/>
          </p:nvSpPr>
          <p:spPr>
            <a:xfrm>
              <a:off x="5035495" y="1769572"/>
              <a:ext cx="1798842" cy="537210"/>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lnSpc>
                  <a:spcPct val="85000"/>
                </a:lnSpc>
              </a:pPr>
              <a:r>
                <a:rPr lang="en-GB" sz="1400" dirty="0">
                  <a:solidFill>
                    <a:prstClr val="white"/>
                  </a:solidFill>
                  <a:latin typeface="Arial" pitchFamily="34" charset="0"/>
                </a:rPr>
                <a:t>Pre-Production/</a:t>
              </a:r>
              <a:br>
                <a:rPr lang="en-GB" sz="1400" dirty="0">
                  <a:solidFill>
                    <a:prstClr val="white"/>
                  </a:solidFill>
                  <a:latin typeface="Arial" pitchFamily="34" charset="0"/>
                </a:rPr>
              </a:br>
              <a:r>
                <a:rPr lang="en-GB" sz="1400" dirty="0">
                  <a:solidFill>
                    <a:prstClr val="white"/>
                  </a:solidFill>
                  <a:latin typeface="Arial" pitchFamily="34" charset="0"/>
                </a:rPr>
                <a:t>Staging</a:t>
              </a:r>
            </a:p>
          </p:txBody>
        </p:sp>
        <p:sp>
          <p:nvSpPr>
            <p:cNvPr id="11" name="Rectangle 10"/>
            <p:cNvSpPr/>
            <p:nvPr/>
          </p:nvSpPr>
          <p:spPr>
            <a:xfrm>
              <a:off x="6997515" y="1753525"/>
              <a:ext cx="1322070" cy="537210"/>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GB" sz="1400" dirty="0">
                  <a:solidFill>
                    <a:prstClr val="white"/>
                  </a:solidFill>
                  <a:latin typeface="Arial" pitchFamily="34" charset="0"/>
                </a:rPr>
                <a:t>Production</a:t>
              </a:r>
            </a:p>
          </p:txBody>
        </p:sp>
      </p:grpSp>
      <p:sp>
        <p:nvSpPr>
          <p:cNvPr id="2" name="Title 1"/>
          <p:cNvSpPr>
            <a:spLocks noGrp="1"/>
          </p:cNvSpPr>
          <p:nvPr>
            <p:ph type="title"/>
          </p:nvPr>
        </p:nvSpPr>
        <p:spPr/>
        <p:txBody>
          <a:bodyPr/>
          <a:lstStyle/>
          <a:p>
            <a:r>
              <a:rPr lang="en-US" dirty="0" smtClean="0"/>
              <a:t>Different types of test</a:t>
            </a:r>
            <a:endParaRPr lang="en-US" dirty="0"/>
          </a:p>
        </p:txBody>
      </p:sp>
      <p:sp>
        <p:nvSpPr>
          <p:cNvPr id="4" name="Rectangle 3"/>
          <p:cNvSpPr/>
          <p:nvPr/>
        </p:nvSpPr>
        <p:spPr>
          <a:xfrm>
            <a:off x="0" y="4132212"/>
            <a:ext cx="9099550" cy="10112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566439" y="1969084"/>
            <a:ext cx="3268957"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prstClr val="white"/>
                </a:solidFill>
                <a:latin typeface="Arial"/>
                <a:cs typeface="Arial"/>
              </a:rPr>
              <a:t>Unit tests</a:t>
            </a:r>
          </a:p>
        </p:txBody>
      </p:sp>
      <p:sp>
        <p:nvSpPr>
          <p:cNvPr id="14" name="Rounded Rectangle 13"/>
          <p:cNvSpPr/>
          <p:nvPr/>
        </p:nvSpPr>
        <p:spPr>
          <a:xfrm>
            <a:off x="2231775" y="2414095"/>
            <a:ext cx="2896569"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prstClr val="white"/>
                </a:solidFill>
                <a:latin typeface="Arial"/>
                <a:cs typeface="Arial"/>
              </a:rPr>
              <a:t>Integration tests</a:t>
            </a:r>
          </a:p>
        </p:txBody>
      </p:sp>
      <p:sp>
        <p:nvSpPr>
          <p:cNvPr id="15" name="Rounded Rectangle 14"/>
          <p:cNvSpPr/>
          <p:nvPr/>
        </p:nvSpPr>
        <p:spPr>
          <a:xfrm>
            <a:off x="2231775" y="2859105"/>
            <a:ext cx="4858589"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smtClean="0">
                <a:solidFill>
                  <a:prstClr val="white"/>
                </a:solidFill>
                <a:latin typeface="Arial"/>
                <a:cs typeface="Arial"/>
              </a:rPr>
              <a:t>Acceptance tests</a:t>
            </a:r>
            <a:endParaRPr lang="en-GB" sz="1800" dirty="0">
              <a:solidFill>
                <a:prstClr val="white"/>
              </a:solidFill>
              <a:latin typeface="Arial"/>
              <a:cs typeface="Arial"/>
            </a:endParaRPr>
          </a:p>
        </p:txBody>
      </p:sp>
      <p:sp>
        <p:nvSpPr>
          <p:cNvPr id="16" name="Rounded Rectangle 15"/>
          <p:cNvSpPr/>
          <p:nvPr/>
        </p:nvSpPr>
        <p:spPr>
          <a:xfrm>
            <a:off x="2231772" y="3304114"/>
            <a:ext cx="4858590"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prstClr val="white"/>
                </a:solidFill>
                <a:latin typeface="Arial"/>
                <a:cs typeface="Arial"/>
              </a:rPr>
              <a:t>Deployment validation</a:t>
            </a:r>
          </a:p>
        </p:txBody>
      </p:sp>
      <p:sp>
        <p:nvSpPr>
          <p:cNvPr id="17" name="Rounded Rectangle 16"/>
          <p:cNvSpPr/>
          <p:nvPr/>
        </p:nvSpPr>
        <p:spPr>
          <a:xfrm>
            <a:off x="3998576" y="3749125"/>
            <a:ext cx="4577037"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prstClr val="white"/>
                </a:solidFill>
                <a:latin typeface="Arial"/>
                <a:cs typeface="Arial"/>
              </a:rPr>
              <a:t>Behaviour validation</a:t>
            </a:r>
          </a:p>
        </p:txBody>
      </p:sp>
      <p:sp>
        <p:nvSpPr>
          <p:cNvPr id="18" name="Rounded Rectangle 17"/>
          <p:cNvSpPr/>
          <p:nvPr/>
        </p:nvSpPr>
        <p:spPr>
          <a:xfrm>
            <a:off x="566437" y="4639144"/>
            <a:ext cx="8009174" cy="351332"/>
          </a:xfrm>
          <a:prstGeom prst="roundRect">
            <a:avLst/>
          </a:prstGeom>
          <a:solidFill>
            <a:schemeClr val="bg1">
              <a:lumMod val="50000"/>
            </a:schemeClr>
          </a:solidFill>
          <a:ln>
            <a:solidFill>
              <a:schemeClr val="bg1">
                <a:lumMod val="75000"/>
              </a:schemeClr>
            </a:solidFill>
          </a:ln>
          <a:effectLst>
            <a:outerShdw blurRad="40000" dist="23000" dir="5400000" rotWithShape="0">
              <a:srgbClr val="000000">
                <a:alpha val="12000"/>
              </a:srgbClr>
            </a:outerShdw>
          </a:effectLst>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schemeClr val="bg1"/>
                </a:solidFill>
                <a:latin typeface="Arial"/>
                <a:cs typeface="Arial"/>
              </a:rPr>
              <a:t>Other validations</a:t>
            </a:r>
          </a:p>
        </p:txBody>
      </p:sp>
      <p:sp>
        <p:nvSpPr>
          <p:cNvPr id="19" name="Rounded Rectangle 18"/>
          <p:cNvSpPr/>
          <p:nvPr/>
        </p:nvSpPr>
        <p:spPr>
          <a:xfrm>
            <a:off x="2231774" y="4194135"/>
            <a:ext cx="4858589" cy="351332"/>
          </a:xfrm>
          <a:prstGeom prst="roundRect">
            <a:avLst/>
          </a:prstGeom>
          <a:solidFill>
            <a:srgbClr val="4187BB"/>
          </a:solidFill>
          <a:ln>
            <a:noFill/>
          </a:ln>
        </p:spPr>
        <p:style>
          <a:lnRef idx="1">
            <a:schemeClr val="dk1"/>
          </a:lnRef>
          <a:fillRef idx="3">
            <a:schemeClr val="dk1"/>
          </a:fillRef>
          <a:effectRef idx="2">
            <a:schemeClr val="dk1"/>
          </a:effectRef>
          <a:fontRef idx="minor">
            <a:schemeClr val="lt1"/>
          </a:fontRef>
        </p:style>
        <p:txBody>
          <a:bodyPr lIns="68580" tIns="34290" rIns="68580" bIns="34290" rtlCol="0" anchor="ctr"/>
          <a:lstStyle/>
          <a:p>
            <a:pPr algn="ctr" defTabSz="457189"/>
            <a:r>
              <a:rPr lang="en-GB" sz="1800" dirty="0">
                <a:solidFill>
                  <a:prstClr val="white"/>
                </a:solidFill>
                <a:latin typeface="Arial"/>
                <a:cs typeface="Arial"/>
              </a:rPr>
              <a:t>Performance tests</a:t>
            </a:r>
          </a:p>
        </p:txBody>
      </p:sp>
    </p:spTree>
    <p:extLst>
      <p:ext uri="{BB962C8B-B14F-4D97-AF65-F5344CB8AC3E}">
        <p14:creationId xmlns:p14="http://schemas.microsoft.com/office/powerpoint/2010/main" val="1462834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test?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6919" y="1370013"/>
            <a:ext cx="4410162" cy="3262312"/>
          </a:xfrm>
        </p:spPr>
      </p:pic>
    </p:spTree>
    <p:extLst>
      <p:ext uri="{BB962C8B-B14F-4D97-AF65-F5344CB8AC3E}">
        <p14:creationId xmlns:p14="http://schemas.microsoft.com/office/powerpoint/2010/main" val="2496340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Benutzerdefiniertes Design">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9227471E-CDA8-4764-880B-4EE722F384A0}"/>
    </a:ext>
  </a:extLst>
</a:theme>
</file>

<file path=ppt/theme/theme2.xml><?xml version="1.0" encoding="utf-8"?>
<a:theme xmlns:a="http://schemas.openxmlformats.org/drawingml/2006/main" name="SQLKonferenz_PPT_Vorlage_16zu9">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2">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AB57EF8D-F334-459A-A46E-D86DA0136437}"/>
    </a:ext>
  </a:extLst>
</a:theme>
</file>

<file path=ppt/theme/theme3.xml><?xml version="1.0" encoding="utf-8"?>
<a:theme xmlns:a="http://schemas.openxmlformats.org/drawingml/2006/main" name="Design2015">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2">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2015" id="{A3961A7A-C577-4185-9F72-B1A1B0980858}" vid="{6B8701C3-E67D-4472-8581-57631E3C2F42}"/>
    </a:ext>
  </a:extLst>
</a:theme>
</file>

<file path=ppt/theme/theme4.xml><?xml version="1.0" encoding="utf-8"?>
<a:theme xmlns:a="http://schemas.openxmlformats.org/drawingml/2006/main" name="1_Benutzerdefiniertes Design">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9227471E-CDA8-4764-880B-4EE722F384A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1EDA8C258D962468796A6AD7C6B6A35" ma:contentTypeVersion="1" ma:contentTypeDescription="Create a new document." ma:contentTypeScope="" ma:versionID="5605ad0338713b6463ab8d3f5352b315">
  <xsd:schema xmlns:xsd="http://www.w3.org/2001/XMLSchema" xmlns:xs="http://www.w3.org/2001/XMLSchema" xmlns:p="http://schemas.microsoft.com/office/2006/metadata/properties" xmlns:ns2="http://schemas.microsoft.com/sharepoint/v4" targetNamespace="http://schemas.microsoft.com/office/2006/metadata/properties" ma:root="true" ma:fieldsID="8ee1e83effb357649d815cf467b60c6a"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329BA0-447F-46CA-8987-854FB4A8362D}">
  <ds:schemaRefs>
    <ds:schemaRef ds:uri="http://schemas.microsoft.com/sharepoint/v4"/>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BFB029C-5F50-46A2-9653-25EC63902228}">
  <ds:schemaRefs>
    <ds:schemaRef ds:uri="http://schemas.microsoft.com/sharepoint/v3/contenttype/forms"/>
  </ds:schemaRefs>
</ds:datastoreItem>
</file>

<file path=customXml/itemProps3.xml><?xml version="1.0" encoding="utf-8"?>
<ds:datastoreItem xmlns:ds="http://schemas.openxmlformats.org/officeDocument/2006/customXml" ds:itemID="{A74A9C7B-B8C6-442E-A6C0-F1CD25E5BA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Template_SQL Konferenz_16zu9_2014</Template>
  <TotalTime>1481</TotalTime>
  <Words>1487</Words>
  <Application>Microsoft Office PowerPoint</Application>
  <PresentationFormat>On-screen Show (16:9)</PresentationFormat>
  <Paragraphs>282</Paragraphs>
  <Slides>33</Slides>
  <Notes>17</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33</vt:i4>
      </vt:variant>
    </vt:vector>
  </HeadingPairs>
  <TitlesOfParts>
    <vt:vector size="47" baseType="lpstr">
      <vt:lpstr>Arial</vt:lpstr>
      <vt:lpstr>Arial Narrow Bold</vt:lpstr>
      <vt:lpstr>Calibri</vt:lpstr>
      <vt:lpstr>Calibri Light</vt:lpstr>
      <vt:lpstr>Courier New</vt:lpstr>
      <vt:lpstr>Hand Of Sean</vt:lpstr>
      <vt:lpstr>Microsoft Sans Serif</vt:lpstr>
      <vt:lpstr>Segoe UI</vt:lpstr>
      <vt:lpstr>Wingdings</vt:lpstr>
      <vt:lpstr>Benutzerdefiniertes Design</vt:lpstr>
      <vt:lpstr>SQLKonferenz_PPT_Vorlage_16zu9</vt:lpstr>
      <vt:lpstr>Design2015</vt:lpstr>
      <vt:lpstr>1_Benutzerdefiniertes Design</vt:lpstr>
      <vt:lpstr>Office Theme</vt:lpstr>
      <vt:lpstr>Get testing with tSQLt Practical examples  and automation</vt:lpstr>
      <vt:lpstr>Agenda</vt:lpstr>
      <vt:lpstr>Get in touch</vt:lpstr>
      <vt:lpstr>Goals</vt:lpstr>
      <vt:lpstr>PowerPoint Presentation</vt:lpstr>
      <vt:lpstr>Continuous integration – an overview</vt:lpstr>
      <vt:lpstr>First…the big question When do I test? </vt:lpstr>
      <vt:lpstr>Different types of test</vt:lpstr>
      <vt:lpstr>Why test?</vt:lpstr>
      <vt:lpstr>“Fix bugs as soon as you find them”</vt:lpstr>
      <vt:lpstr>PowerPoint Presentation</vt:lpstr>
      <vt:lpstr>How is data retrieved, stored and maintained in your application?</vt:lpstr>
      <vt:lpstr>What do we test?</vt:lpstr>
      <vt:lpstr>Demo</vt:lpstr>
      <vt:lpstr>Why tSQLt?</vt:lpstr>
      <vt:lpstr>Structure of tests</vt:lpstr>
      <vt:lpstr>Our user story…</vt:lpstr>
      <vt:lpstr>Our tasks…</vt:lpstr>
      <vt:lpstr>Demo</vt:lpstr>
      <vt:lpstr>Our tasks…</vt:lpstr>
      <vt:lpstr>Demo</vt:lpstr>
      <vt:lpstr>Our tasks…</vt:lpstr>
      <vt:lpstr>Exceptions</vt:lpstr>
      <vt:lpstr>Demo</vt:lpstr>
      <vt:lpstr>Exceptions</vt:lpstr>
      <vt:lpstr>Our tasks…</vt:lpstr>
      <vt:lpstr>Building a Test Suite</vt:lpstr>
      <vt:lpstr>Our tasks…</vt:lpstr>
      <vt:lpstr>PowerPoint Presentation</vt:lpstr>
      <vt:lpstr>Goals</vt:lpstr>
      <vt:lpstr>Any questions?</vt:lpstr>
      <vt:lpstr>References</vt:lpstr>
      <vt:lpstr>Image sources</vt:lpstr>
    </vt:vector>
  </TitlesOfParts>
  <Company>Red Gate Software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Rain Cao</dc:creator>
  <cp:lastModifiedBy>Steve Jones</cp:lastModifiedBy>
  <cp:revision>179</cp:revision>
  <dcterms:created xsi:type="dcterms:W3CDTF">2014-08-27T13:43:30Z</dcterms:created>
  <dcterms:modified xsi:type="dcterms:W3CDTF">2015-05-16T16:48:22Z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0x01010061EDA8C258D962468796A6AD7C6B6A35</vt:lpwstr>
  </property>
</Properties>
</file>